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6"/>
  </p:notes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8" r:id="rId18"/>
    <p:sldId id="289" r:id="rId19"/>
    <p:sldId id="299" r:id="rId20"/>
    <p:sldId id="300" r:id="rId21"/>
    <p:sldId id="301" r:id="rId22"/>
    <p:sldId id="302" r:id="rId23"/>
    <p:sldId id="303" r:id="rId24"/>
    <p:sldId id="309" r:id="rId25"/>
    <p:sldId id="308" r:id="rId26"/>
    <p:sldId id="306" r:id="rId27"/>
    <p:sldId id="307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39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348" r:id="rId66"/>
    <p:sldId id="349" r:id="rId67"/>
    <p:sldId id="350" r:id="rId68"/>
    <p:sldId id="351" r:id="rId69"/>
    <p:sldId id="352" r:id="rId70"/>
    <p:sldId id="353" r:id="rId71"/>
    <p:sldId id="354" r:id="rId72"/>
    <p:sldId id="355" r:id="rId73"/>
    <p:sldId id="356" r:id="rId74"/>
    <p:sldId id="357" r:id="rId75"/>
  </p:sldIdLst>
  <p:sldSz cx="12192000" cy="6858000"/>
  <p:notesSz cx="6858000" cy="9144000"/>
  <p:embeddedFontLst>
    <p:embeddedFont>
      <p:font typeface="Calibri" pitchFamily="34" charset="0"/>
      <p:regular r:id="rId77"/>
      <p:bold r:id="rId78"/>
      <p:italic r:id="rId79"/>
      <p:boldItalic r:id="rId80"/>
    </p:embeddedFont>
    <p:embeddedFont>
      <p:font typeface="宋体" pitchFamily="2" charset="-122"/>
      <p:regular r:id="rId81"/>
    </p:embeddedFont>
    <p:embeddedFont>
      <p:font typeface="微软雅黑" pitchFamily="34" charset="-122"/>
      <p:regular r:id="rId82"/>
      <p:bold r:id="rId83"/>
    </p:embeddedFont>
    <p:embeddedFont>
      <p:font typeface="iCiel Nabila" pitchFamily="2" charset="0"/>
      <p:regular r:id="rId8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95" autoAdjust="0"/>
    <p:restoredTop sz="94660"/>
  </p:normalViewPr>
  <p:slideViewPr>
    <p:cSldViewPr snapToGrid="0">
      <p:cViewPr>
        <p:scale>
          <a:sx n="70" d="100"/>
          <a:sy n="70" d="100"/>
        </p:scale>
        <p:origin x="-876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84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3447B-1F75-4FBF-B3E0-C4447AE8BC39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E8570-94AE-4811-B80F-999A804B5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52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9FD6C-44D2-4B5C-A8B5-0667D2B164DF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584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821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44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683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63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821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1877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919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105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23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01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08/11/2021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26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08/11/2021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515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08/11/2021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342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08/11/2021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263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08/11/2021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916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08/11/2021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571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E9EA4-8D87-437C-BEFC-C29E1E69893E}" type="datetimeFigureOut">
              <a:rPr lang="vi-VN" smtClean="0"/>
              <a:pPr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821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01" y="3072056"/>
            <a:ext cx="2627604" cy="3785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5129" cy="3588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423" y="0"/>
            <a:ext cx="2499577" cy="40054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59169" y="656492"/>
            <a:ext cx="9144000" cy="321688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Tiết 35+36. Tiếng Việt</a:t>
            </a:r>
            <a:br>
              <a:rPr lang="en-US" sz="3600" dirty="0" smtClean="0"/>
            </a:br>
            <a:r>
              <a:rPr lang="en-US" sz="4900" dirty="0" smtClean="0">
                <a:solidFill>
                  <a:srgbClr val="FF0000"/>
                </a:solidFill>
              </a:rPr>
              <a:t>TỪ ĐỒNG NGHĨA</a:t>
            </a:r>
            <a:br>
              <a:rPr lang="en-US" sz="4900" dirty="0" smtClean="0">
                <a:solidFill>
                  <a:srgbClr val="FF0000"/>
                </a:solidFill>
              </a:rPr>
            </a:br>
            <a:r>
              <a:rPr lang="en-US" sz="4900" dirty="0" smtClean="0">
                <a:solidFill>
                  <a:srgbClr val="FF0000"/>
                </a:solidFill>
              </a:rPr>
              <a:t>TỪ TRÁI NGHĨA</a:t>
            </a:r>
            <a:br>
              <a:rPr lang="en-US" sz="4900" dirty="0" smtClean="0">
                <a:solidFill>
                  <a:srgbClr val="FF0000"/>
                </a:solidFill>
              </a:rPr>
            </a:br>
            <a:r>
              <a:rPr lang="en-US" sz="4900" dirty="0" smtClean="0">
                <a:solidFill>
                  <a:srgbClr val="FF0000"/>
                </a:solidFill>
              </a:rPr>
              <a:t>TỪ ĐỒNG ÂM</a:t>
            </a:r>
            <a:endParaRPr lang="en-US" sz="4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48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6"/>
          <p:cNvGrpSpPr/>
          <p:nvPr/>
        </p:nvGrpSpPr>
        <p:grpSpPr>
          <a:xfrm rot="5400000">
            <a:off x="2086773" y="871393"/>
            <a:ext cx="462989" cy="1382341"/>
            <a:chOff x="4980416" y="5038865"/>
            <a:chExt cx="321817" cy="1816442"/>
          </a:xfrm>
        </p:grpSpPr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Group 21"/>
          <p:cNvGrpSpPr/>
          <p:nvPr/>
        </p:nvGrpSpPr>
        <p:grpSpPr>
          <a:xfrm rot="5400000">
            <a:off x="2075809" y="2457746"/>
            <a:ext cx="497714" cy="1392693"/>
            <a:chOff x="5502862" y="5357314"/>
            <a:chExt cx="321816" cy="1497993"/>
          </a:xfrm>
        </p:grpSpPr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048023" y="779690"/>
            <a:ext cx="73576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latin typeface="iCiel Cucho" pitchFamily="50" charset="0"/>
                <a:cs typeface="iCiel Cucho" pitchFamily="50" charset="0"/>
              </a:rPr>
              <a:t>Rủ nhau xuống bể mò cua,</a:t>
            </a:r>
          </a:p>
          <a:p>
            <a:pPr algn="ctr"/>
            <a:r>
              <a:rPr lang="vi-VN" sz="3200" i="1" dirty="0" smtClean="0">
                <a:latin typeface="iCiel Cucho" pitchFamily="50" charset="0"/>
                <a:cs typeface="iCiel Cucho" pitchFamily="50" charset="0"/>
              </a:rPr>
              <a:t>Đem về nấu </a:t>
            </a:r>
            <a:r>
              <a:rPr lang="vi-VN" sz="3200" i="1" u="sng" dirty="0" smtClean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quả</a:t>
            </a:r>
            <a:r>
              <a:rPr lang="vi-VN" sz="3200" i="1" dirty="0" smtClean="0">
                <a:latin typeface="iCiel Cucho" pitchFamily="50" charset="0"/>
                <a:cs typeface="iCiel Cucho" pitchFamily="50" charset="0"/>
              </a:rPr>
              <a:t> mơ chua trên rừng.</a:t>
            </a:r>
          </a:p>
          <a:p>
            <a:pPr algn="ctr"/>
            <a:r>
              <a:rPr lang="vi-VN" sz="3200" dirty="0" smtClean="0">
                <a:latin typeface="+mj-lt"/>
              </a:rPr>
              <a:t>           (Trần Tuấn Khải)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302673" y="2735832"/>
            <a:ext cx="6605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latin typeface="iCiel Cucho" pitchFamily="50" charset="0"/>
                <a:cs typeface="iCiel Cucho" pitchFamily="50" charset="0"/>
              </a:rPr>
              <a:t>Chim xanh ăn </a:t>
            </a:r>
            <a:r>
              <a:rPr lang="vi-VN" sz="3200" i="1" u="sng" dirty="0" smtClean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trái</a:t>
            </a:r>
            <a:r>
              <a:rPr lang="vi-VN" sz="3200" i="1" dirty="0" smtClean="0">
                <a:latin typeface="iCiel Cucho" pitchFamily="50" charset="0"/>
                <a:cs typeface="iCiel Cucho" pitchFamily="50" charset="0"/>
              </a:rPr>
              <a:t> xoài xanh,</a:t>
            </a:r>
          </a:p>
          <a:p>
            <a:pPr algn="ctr"/>
            <a:r>
              <a:rPr lang="vi-VN" sz="3200" i="1" dirty="0" smtClean="0">
                <a:latin typeface="iCiel Cucho" pitchFamily="50" charset="0"/>
                <a:cs typeface="iCiel Cucho" pitchFamily="50" charset="0"/>
              </a:rPr>
              <a:t>Ăn no tắm mát đậu cành cây đa.</a:t>
            </a:r>
          </a:p>
          <a:p>
            <a:pPr algn="ctr"/>
            <a:r>
              <a:rPr lang="vi-VN" sz="3200" dirty="0" smtClean="0">
                <a:latin typeface="+mj-lt"/>
              </a:rPr>
              <a:t>                     (</a:t>
            </a:r>
            <a:r>
              <a:rPr lang="en-US" sz="3200" dirty="0" smtClean="0">
                <a:latin typeface="+mj-lt"/>
              </a:rPr>
              <a:t>C</a:t>
            </a:r>
            <a:r>
              <a:rPr lang="vi-VN" sz="3200" dirty="0" smtClean="0">
                <a:latin typeface="+mj-lt"/>
              </a:rPr>
              <a:t>a dao)</a:t>
            </a:r>
            <a:endParaRPr lang="en-US" sz="3200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35544" y="4933718"/>
            <a:ext cx="8701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 sánh nghĩa của từ “quả” và từ “trái</a:t>
            </a:r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 thể thay </a:t>
            </a:r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hai từ này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nhau được không? Vì sao</a:t>
            </a:r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48" y="5095763"/>
            <a:ext cx="945129" cy="71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913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412443" y="1608835"/>
            <a:ext cx="8891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”: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80262" y="3167390"/>
            <a:ext cx="6077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 đồng nghĩa hòan toàn</a:t>
            </a:r>
          </a:p>
        </p:txBody>
      </p:sp>
    </p:spTree>
    <p:extLst>
      <p:ext uri="{BB962C8B-B14F-4D97-AF65-F5344CB8AC3E}">
        <p14:creationId xmlns:p14="http://schemas.microsoft.com/office/powerpoint/2010/main" val="1242913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6"/>
          <p:cNvGrpSpPr/>
          <p:nvPr/>
        </p:nvGrpSpPr>
        <p:grpSpPr>
          <a:xfrm rot="5400000">
            <a:off x="2086773" y="871393"/>
            <a:ext cx="462989" cy="1382341"/>
            <a:chOff x="4980416" y="5038865"/>
            <a:chExt cx="321817" cy="1816442"/>
          </a:xfrm>
        </p:grpSpPr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Group 21"/>
          <p:cNvGrpSpPr/>
          <p:nvPr/>
        </p:nvGrpSpPr>
        <p:grpSpPr>
          <a:xfrm rot="5400000">
            <a:off x="2075809" y="2747121"/>
            <a:ext cx="497714" cy="1392693"/>
            <a:chOff x="5502862" y="5357314"/>
            <a:chExt cx="321816" cy="1497993"/>
          </a:xfrm>
        </p:grpSpPr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129048" y="721815"/>
            <a:ext cx="83414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 smtClean="0">
                <a:latin typeface="iCiel Cucho" pitchFamily="50" charset="0"/>
                <a:cs typeface="iCiel Cucho" pitchFamily="50" charset="0"/>
              </a:rPr>
              <a:t>«</a:t>
            </a:r>
            <a:r>
              <a:rPr lang="vi-VN" sz="3200" i="1" dirty="0" smtClean="0">
                <a:latin typeface="iCiel Cucho" pitchFamily="50" charset="0"/>
                <a:cs typeface="iCiel Cucho" pitchFamily="50" charset="0"/>
              </a:rPr>
              <a:t>Trước sức tấn công như vũ bão và tinh thần chiến đấu dũng cảm tuyệt vời của quân Tây Sơn, hàng vạn  quân Thanh đã </a:t>
            </a:r>
            <a:r>
              <a:rPr lang="vi-VN" sz="3200" i="1" u="sng" dirty="0" smtClean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bỏ mạng</a:t>
            </a:r>
            <a:r>
              <a:rPr lang="vi-VN" sz="3200" i="1" dirty="0" smtClean="0">
                <a:latin typeface="iCiel Cucho" pitchFamily="50" charset="0"/>
                <a:cs typeface="iCiel Cucho" pitchFamily="50" charset="0"/>
              </a:rPr>
              <a:t>».</a:t>
            </a:r>
            <a:endParaRPr lang="vi-VN" sz="3200" dirty="0" smtClean="0"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339321" y="2795620"/>
            <a:ext cx="76334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 smtClean="0">
                <a:latin typeface="iCiel Cucho" pitchFamily="50" charset="0"/>
                <a:cs typeface="iCiel Cucho" pitchFamily="50" charset="0"/>
              </a:rPr>
              <a:t>«</a:t>
            </a:r>
            <a:r>
              <a:rPr lang="en-US" sz="3200" i="1" dirty="0" err="1" smtClean="0">
                <a:latin typeface="iCiel Cucho" pitchFamily="50" charset="0"/>
                <a:cs typeface="iCiel Cucho" pitchFamily="50" charset="0"/>
              </a:rPr>
              <a:t>Công</a:t>
            </a:r>
            <a:r>
              <a:rPr lang="en-US" sz="3200" i="1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200" i="1" dirty="0" err="1" smtClean="0">
                <a:latin typeface="iCiel Cucho" pitchFamily="50" charset="0"/>
                <a:cs typeface="iCiel Cucho" pitchFamily="50" charset="0"/>
              </a:rPr>
              <a:t>chúa</a:t>
            </a:r>
            <a:r>
              <a:rPr lang="en-US" sz="3200" i="1" dirty="0" smtClean="0">
                <a:latin typeface="iCiel Cucho" pitchFamily="50" charset="0"/>
                <a:cs typeface="iCiel Cucho" pitchFamily="50" charset="0"/>
              </a:rPr>
              <a:t> Habana </a:t>
            </a:r>
            <a:r>
              <a:rPr lang="en-US" sz="3200" i="1" dirty="0" err="1" smtClean="0">
                <a:latin typeface="iCiel Cucho" pitchFamily="50" charset="0"/>
                <a:cs typeface="iCiel Cucho" pitchFamily="50" charset="0"/>
              </a:rPr>
              <a:t>đã</a:t>
            </a:r>
            <a:r>
              <a:rPr lang="vi-VN" sz="3200" i="1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200" i="1" u="sng" dirty="0" smtClean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hi </a:t>
            </a:r>
            <a:r>
              <a:rPr lang="en-US" sz="3200" i="1" u="sng" dirty="0" err="1" smtClean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sinh</a:t>
            </a:r>
            <a:r>
              <a:rPr lang="en-US" sz="3200" i="1" dirty="0" smtClean="0">
                <a:latin typeface="iCiel Cucho" pitchFamily="50" charset="0"/>
                <a:cs typeface="iCiel Cucho" pitchFamily="50" charset="0"/>
              </a:rPr>
              <a:t>, </a:t>
            </a:r>
            <a:r>
              <a:rPr lang="en-US" sz="3200" i="1" dirty="0" err="1" smtClean="0">
                <a:latin typeface="iCiel Cucho" pitchFamily="50" charset="0"/>
                <a:cs typeface="iCiel Cucho" pitchFamily="50" charset="0"/>
              </a:rPr>
              <a:t>thanh</a:t>
            </a:r>
            <a:r>
              <a:rPr lang="en-US" sz="3200" i="1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200" i="1" dirty="0" err="1" smtClean="0">
                <a:latin typeface="iCiel Cucho" pitchFamily="50" charset="0"/>
                <a:cs typeface="iCiel Cucho" pitchFamily="50" charset="0"/>
              </a:rPr>
              <a:t>kiếm</a:t>
            </a:r>
            <a:r>
              <a:rPr lang="en-US" sz="3200" i="1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200" i="1" dirty="0" err="1" smtClean="0">
                <a:latin typeface="iCiel Cucho" pitchFamily="50" charset="0"/>
                <a:cs typeface="iCiel Cucho" pitchFamily="50" charset="0"/>
              </a:rPr>
              <a:t>vẫn</a:t>
            </a:r>
            <a:r>
              <a:rPr lang="en-US" sz="3200" i="1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200" i="1" dirty="0" err="1" smtClean="0">
                <a:latin typeface="iCiel Cucho" pitchFamily="50" charset="0"/>
                <a:cs typeface="iCiel Cucho" pitchFamily="50" charset="0"/>
              </a:rPr>
              <a:t>cầm</a:t>
            </a:r>
            <a:r>
              <a:rPr lang="en-US" sz="3200" i="1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200" i="1" dirty="0" err="1" smtClean="0">
                <a:latin typeface="iCiel Cucho" pitchFamily="50" charset="0"/>
                <a:cs typeface="iCiel Cucho" pitchFamily="50" charset="0"/>
              </a:rPr>
              <a:t>trên</a:t>
            </a:r>
            <a:r>
              <a:rPr lang="en-US" sz="3200" i="1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200" i="1" dirty="0" err="1" smtClean="0">
                <a:latin typeface="iCiel Cucho" pitchFamily="50" charset="0"/>
                <a:cs typeface="iCiel Cucho" pitchFamily="50" charset="0"/>
              </a:rPr>
              <a:t>tay</a:t>
            </a:r>
            <a:r>
              <a:rPr lang="vi-VN" sz="3200" i="1" dirty="0" smtClean="0">
                <a:latin typeface="iCiel Cucho" pitchFamily="50" charset="0"/>
                <a:cs typeface="iCiel Cucho" pitchFamily="50" charset="0"/>
              </a:rPr>
              <a:t>».</a:t>
            </a:r>
            <a:endParaRPr lang="en-US" sz="3200" i="1" dirty="0" smtClean="0">
              <a:latin typeface="iCiel Cucho" pitchFamily="50" charset="0"/>
              <a:cs typeface="iCiel Cucho" pitchFamily="50" charset="0"/>
            </a:endParaRPr>
          </a:p>
          <a:p>
            <a:pPr algn="r"/>
            <a:r>
              <a:rPr lang="vi-VN" sz="3200" dirty="0" smtClean="0">
                <a:latin typeface="+mj-lt"/>
              </a:rPr>
              <a:t> (Truyện cổ Cuba</a:t>
            </a:r>
            <a:r>
              <a:rPr lang="vi-VN" sz="3200" b="1" dirty="0" smtClean="0">
                <a:latin typeface="+mj-lt"/>
              </a:rPr>
              <a:t>)</a:t>
            </a:r>
            <a:endParaRPr lang="vi-VN" sz="3200" dirty="0" smtClean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85074" y="4817992"/>
            <a:ext cx="8261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 sánh nghĩa của từ “bỏ mạng”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 từ “hi sinh”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 thể thay thế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hai từ này</a:t>
            </a:r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cho nhau được không? Vì sao?</a:t>
            </a:r>
            <a:endParaRPr lang="en-US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13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868110" y="1963801"/>
            <a:ext cx="105561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VD2: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Giống nhau: Cùng chỉ cái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chết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Khác nhau: Sắc thái biểu cảm. 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là từ dùng để chỉ cái chết vì nghĩa vụ, lý tưởng cao cả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ang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sắc thái trang trọng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ỏ 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là từ chỉ cái chết vô ích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(thường mang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sắc thái khinh bỉ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82479" y="4104153"/>
            <a:ext cx="7138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 đồng nghĩa không hòan toàn</a:t>
            </a:r>
          </a:p>
        </p:txBody>
      </p:sp>
    </p:spTree>
    <p:extLst>
      <p:ext uri="{BB962C8B-B14F-4D97-AF65-F5344CB8AC3E}">
        <p14:creationId xmlns:p14="http://schemas.microsoft.com/office/powerpoint/2010/main" val="1242913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4774" y="3159057"/>
            <a:ext cx="293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đồng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1409" y="613178"/>
            <a:ext cx="2887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Ghi </a:t>
            </a:r>
            <a:r>
              <a:rPr lang="vi-VN" sz="4400" b="1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vi-VN" sz="4400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i="1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7789" y="1932692"/>
            <a:ext cx="6340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đồng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hoàn toàn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(không phân biệt về sắc thái ý nghĩa)</a:t>
            </a:r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9162" y="4064363"/>
            <a:ext cx="5814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đồng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không hoàn toàn (phân biệt về sắc thái ý nghĩa)</a:t>
            </a:r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>
            <a:stCxn id="10" idx="3"/>
            <a:endCxn id="7" idx="1"/>
          </p:cNvCxnSpPr>
          <p:nvPr/>
        </p:nvCxnSpPr>
        <p:spPr>
          <a:xfrm flipV="1">
            <a:off x="3750886" y="2471301"/>
            <a:ext cx="826903" cy="98014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  <a:endCxn id="8" idx="1"/>
          </p:cNvCxnSpPr>
          <p:nvPr/>
        </p:nvCxnSpPr>
        <p:spPr>
          <a:xfrm>
            <a:off x="3750886" y="3451445"/>
            <a:ext cx="898276" cy="115152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49" y="4061397"/>
            <a:ext cx="1852888" cy="266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13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1"/>
          <p:cNvSpPr/>
          <p:nvPr/>
        </p:nvSpPr>
        <p:spPr>
          <a:xfrm>
            <a:off x="3000375" y="2854325"/>
            <a:ext cx="7008141" cy="205777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椭圆 2"/>
          <p:cNvSpPr/>
          <p:nvPr/>
        </p:nvSpPr>
        <p:spPr>
          <a:xfrm>
            <a:off x="5819775" y="1101725"/>
            <a:ext cx="1139035" cy="1139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III</a:t>
            </a:r>
            <a:endParaRPr lang="zh-CN" altLang="en-US" sz="4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3457575" y="2930525"/>
            <a:ext cx="6056815" cy="184665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Sử dụng </a:t>
            </a:r>
          </a:p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từ đồng nghĩa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05559" y="1606147"/>
            <a:ext cx="751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Mẹ mua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em một gói kẹo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1994523" y="3154687"/>
            <a:ext cx="5798917" cy="2268638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Em hãy nhận xét cách dùng từ in đậm trong hai câu trên.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30644" y="2383576"/>
            <a:ext cx="375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Em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bà một cái áo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pic>
        <p:nvPicPr>
          <p:cNvPr id="14" name="Picture 13" descr="b00f0a891b96caa050f493ee863d966a.png"/>
          <p:cNvPicPr>
            <a:picLocks noChangeAspect="1"/>
          </p:cNvPicPr>
          <p:nvPr/>
        </p:nvPicPr>
        <p:blipFill>
          <a:blip r:embed="rId3" cstate="print"/>
          <a:srcRect l="24314" t="12427" r="9872" b="3660"/>
          <a:stretch>
            <a:fillRect/>
          </a:stretch>
        </p:blipFill>
        <p:spPr>
          <a:xfrm>
            <a:off x="376177" y="3571755"/>
            <a:ext cx="2450353" cy="3124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26530" y="3876253"/>
            <a:ext cx="721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vi-VN" dirty="0" smtClean="0"/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chuyển cái thuộc sở hữu của mình sang thành của người khác mà không đổi lấy gì cả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Khác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nhau: Sắc thái biểu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359455" y="3154687"/>
            <a:ext cx="5798917" cy="2268638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vi-VN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6307" y="368169"/>
            <a:ext cx="6458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1. Ví dụ</a:t>
            </a:r>
            <a:r>
              <a:rPr lang="vi-VN" sz="44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 smtClean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793440" y="1723292"/>
            <a:ext cx="447883" cy="10668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22677" y="1952191"/>
            <a:ext cx="2825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Chưa chính xác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2913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7" grpId="0"/>
      <p:bldP spid="18" grpId="0" animBg="1"/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26677" y="613178"/>
            <a:ext cx="6458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2. Bài học</a:t>
            </a:r>
            <a:r>
              <a:rPr lang="vi-VN" sz="44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Ghi nhớ (SGK/115)</a:t>
            </a:r>
            <a:endParaRPr lang="vi-VN" sz="4000" b="1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58985" y="1954497"/>
            <a:ext cx="6807200" cy="14745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Khi sử dụng từ đồng nghĩa, có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trường hợp từ đồng nghĩa có thể thay thế cho nhau, có trường hợp thì không</a:t>
            </a:r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99702" y="3947543"/>
            <a:ext cx="7192596" cy="191399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Khi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nói hoặc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viết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,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cần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phải cân nhắc để chọn trong số các từ đồng nghĩa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nh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ữ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ng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từ thể hiện đúng thực tế khách quan và sắc thái biểu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cảm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.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65564"/>
            <a:ext cx="2745895" cy="2792436"/>
          </a:xfrm>
          <a:prstGeom prst="rect">
            <a:avLst/>
          </a:prstGeom>
        </p:spPr>
      </p:pic>
      <p:pic>
        <p:nvPicPr>
          <p:cNvPr id="18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91" y="914400"/>
            <a:ext cx="2407543" cy="199663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42913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1"/>
          <p:cNvSpPr/>
          <p:nvPr/>
        </p:nvSpPr>
        <p:spPr>
          <a:xfrm>
            <a:off x="3000375" y="2854325"/>
            <a:ext cx="7008141" cy="205777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椭圆 2"/>
          <p:cNvSpPr/>
          <p:nvPr/>
        </p:nvSpPr>
        <p:spPr>
          <a:xfrm>
            <a:off x="5819775" y="1101725"/>
            <a:ext cx="1139035" cy="1139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IV</a:t>
            </a:r>
            <a:endParaRPr lang="zh-CN" altLang="en-US" sz="4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3422850" y="3196750"/>
            <a:ext cx="6056815" cy="135421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8800" dirty="0" err="1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Luyện</a:t>
            </a:r>
            <a:r>
              <a:rPr lang="en-US" altLang="zh-CN" sz="8800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8800" dirty="0" err="1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tập</a:t>
            </a:r>
            <a:endParaRPr lang="en-US" altLang="zh-CN" sz="8800" dirty="0" smtClean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6307" y="51646"/>
            <a:ext cx="645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1/115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567629"/>
              </p:ext>
            </p:extLst>
          </p:nvPr>
        </p:nvGraphicFramePr>
        <p:xfrm>
          <a:off x="2090615" y="929411"/>
          <a:ext cx="8128000" cy="5263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6916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Từ</a:t>
                      </a:r>
                      <a:r>
                        <a:rPr lang="en-US" sz="2400" baseline="0" dirty="0" smtClean="0"/>
                        <a:t> thuần Việt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Từ</a:t>
                      </a:r>
                      <a:r>
                        <a:rPr lang="en-US" sz="2400" baseline="0" dirty="0" smtClean="0"/>
                        <a:t> Hán Việt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gan dạ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nhà</a:t>
                      </a:r>
                      <a:r>
                        <a:rPr lang="en-US" sz="2400" baseline="0" dirty="0" smtClean="0"/>
                        <a:t> thơ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mổ xẻ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của</a:t>
                      </a:r>
                      <a:r>
                        <a:rPr lang="en-US" sz="2400" baseline="0" dirty="0" smtClean="0"/>
                        <a:t> cải</a:t>
                      </a:r>
                      <a:endParaRPr lang="en-US" sz="2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nước ngoài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chó</a:t>
                      </a:r>
                      <a:r>
                        <a:rPr lang="en-US" sz="2400" baseline="0" dirty="0" smtClean="0"/>
                        <a:t> biển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đòi</a:t>
                      </a:r>
                      <a:r>
                        <a:rPr lang="en-US" sz="2400" baseline="0" dirty="0" smtClean="0"/>
                        <a:t> hỏi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năm</a:t>
                      </a:r>
                      <a:r>
                        <a:rPr lang="en-US" sz="2400" baseline="0" dirty="0" smtClean="0"/>
                        <a:t> học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loài</a:t>
                      </a:r>
                      <a:r>
                        <a:rPr lang="en-US" sz="2400" baseline="0" dirty="0" smtClean="0"/>
                        <a:t> người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thay mặt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02769" y="1627219"/>
            <a:ext cx="156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d</a:t>
            </a:r>
            <a:r>
              <a:rPr lang="en-US" sz="2400" dirty="0" smtClean="0">
                <a:solidFill>
                  <a:srgbClr val="00B050"/>
                </a:solidFill>
              </a:rPr>
              <a:t>ũng cảm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02769" y="2088884"/>
            <a:ext cx="156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</a:t>
            </a:r>
            <a:r>
              <a:rPr lang="en-US" sz="2400" dirty="0" smtClean="0">
                <a:solidFill>
                  <a:srgbClr val="00B050"/>
                </a:solidFill>
              </a:rPr>
              <a:t>hi sĩ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5537" y="2550549"/>
            <a:ext cx="2028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</a:t>
            </a:r>
            <a:r>
              <a:rPr lang="en-US" sz="2400" dirty="0" smtClean="0">
                <a:solidFill>
                  <a:srgbClr val="00B050"/>
                </a:solidFill>
              </a:rPr>
              <a:t>hẫu thuật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2769" y="3007244"/>
            <a:ext cx="156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</a:t>
            </a:r>
            <a:r>
              <a:rPr lang="en-US" sz="2400" dirty="0" smtClean="0">
                <a:solidFill>
                  <a:srgbClr val="00B050"/>
                </a:solidFill>
              </a:rPr>
              <a:t>ài sản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32784" y="3468909"/>
            <a:ext cx="1909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</a:t>
            </a:r>
            <a:r>
              <a:rPr lang="en-US" sz="2400" dirty="0" smtClean="0">
                <a:solidFill>
                  <a:srgbClr val="00B050"/>
                </a:solidFill>
              </a:rPr>
              <a:t>goại quốc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2769" y="3900353"/>
            <a:ext cx="156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h</a:t>
            </a:r>
            <a:r>
              <a:rPr lang="en-US" sz="2400" dirty="0" smtClean="0">
                <a:solidFill>
                  <a:srgbClr val="00B050"/>
                </a:solidFill>
              </a:rPr>
              <a:t>ải cẩu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2769" y="4362920"/>
            <a:ext cx="156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y</a:t>
            </a:r>
            <a:r>
              <a:rPr lang="en-US" sz="2400" dirty="0" smtClean="0">
                <a:solidFill>
                  <a:srgbClr val="00B050"/>
                </a:solidFill>
              </a:rPr>
              <a:t>êu cầu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2769" y="4796741"/>
            <a:ext cx="156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</a:t>
            </a:r>
            <a:r>
              <a:rPr lang="en-US" sz="2400" dirty="0" smtClean="0">
                <a:solidFill>
                  <a:srgbClr val="00B050"/>
                </a:solidFill>
              </a:rPr>
              <a:t>iên khóa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02769" y="5258406"/>
            <a:ext cx="156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</a:t>
            </a:r>
            <a:r>
              <a:rPr lang="en-US" sz="2400" dirty="0" smtClean="0">
                <a:solidFill>
                  <a:srgbClr val="00B050"/>
                </a:solidFill>
              </a:rPr>
              <a:t>hân loại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02769" y="5703663"/>
            <a:ext cx="156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đại diện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6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3"/>
          <p:cNvSpPr/>
          <p:nvPr/>
        </p:nvSpPr>
        <p:spPr>
          <a:xfrm>
            <a:off x="4582988" y="1844452"/>
            <a:ext cx="5553263" cy="75577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椭圆 4"/>
          <p:cNvSpPr/>
          <p:nvPr/>
        </p:nvSpPr>
        <p:spPr>
          <a:xfrm>
            <a:off x="4718302" y="1941070"/>
            <a:ext cx="562540" cy="5625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椭圆 24"/>
          <p:cNvSpPr/>
          <p:nvPr/>
        </p:nvSpPr>
        <p:spPr>
          <a:xfrm>
            <a:off x="603503" y="154431"/>
            <a:ext cx="4114799" cy="165098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381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marL="514350" indent="-514350" algn="ctr">
              <a:buAutoNum type="alphaUcPeriod"/>
            </a:pPr>
            <a:r>
              <a:rPr lang="en-US" altLang="zh-CN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TỪ </a:t>
            </a:r>
          </a:p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ĐỒNG NGHĨA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圆角矩形 27"/>
          <p:cNvSpPr/>
          <p:nvPr/>
        </p:nvSpPr>
        <p:spPr>
          <a:xfrm>
            <a:off x="4582988" y="2901727"/>
            <a:ext cx="5553263" cy="75577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椭圆 28"/>
          <p:cNvSpPr/>
          <p:nvPr/>
        </p:nvSpPr>
        <p:spPr>
          <a:xfrm>
            <a:off x="4718302" y="2974532"/>
            <a:ext cx="562540" cy="5625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II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圆角矩形 30"/>
          <p:cNvSpPr/>
          <p:nvPr/>
        </p:nvSpPr>
        <p:spPr>
          <a:xfrm>
            <a:off x="4582988" y="3923283"/>
            <a:ext cx="5553263" cy="75577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4718302" y="4007994"/>
            <a:ext cx="562540" cy="5625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III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圆角矩形 33"/>
          <p:cNvSpPr/>
          <p:nvPr/>
        </p:nvSpPr>
        <p:spPr>
          <a:xfrm>
            <a:off x="4582988" y="4944839"/>
            <a:ext cx="5553263" cy="75577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椭圆 34"/>
          <p:cNvSpPr/>
          <p:nvPr/>
        </p:nvSpPr>
        <p:spPr>
          <a:xfrm>
            <a:off x="4718302" y="5041457"/>
            <a:ext cx="562540" cy="5625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IV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1"/>
            </p:custDataLst>
          </p:nvPr>
        </p:nvSpPr>
        <p:spPr>
          <a:xfrm>
            <a:off x="5239708" y="1942121"/>
            <a:ext cx="4896544" cy="55399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Thế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nào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là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đồng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nghĩa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?</a:t>
            </a:r>
            <a:endParaRPr lang="zh-CN" altLang="en-US" sz="1600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13" name="MH_Entry_2"/>
          <p:cNvSpPr/>
          <p:nvPr>
            <p:custDataLst>
              <p:tags r:id="rId2"/>
            </p:custDataLst>
          </p:nvPr>
        </p:nvSpPr>
        <p:spPr>
          <a:xfrm>
            <a:off x="5239708" y="2975923"/>
            <a:ext cx="4896544" cy="55399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Các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đồng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nghĩa</a:t>
            </a:r>
            <a:endParaRPr lang="zh-CN" altLang="en-US" sz="1600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14" name="MH_Entry_3"/>
          <p:cNvSpPr/>
          <p:nvPr>
            <p:custDataLst>
              <p:tags r:id="rId3"/>
            </p:custDataLst>
          </p:nvPr>
        </p:nvSpPr>
        <p:spPr>
          <a:xfrm>
            <a:off x="5239708" y="4009725"/>
            <a:ext cx="4896544" cy="55399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Sử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đồng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nghĩa</a:t>
            </a:r>
            <a:endParaRPr lang="zh-CN" altLang="en-US" sz="1600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15" name="MH_Entry_4"/>
          <p:cNvSpPr/>
          <p:nvPr>
            <p:custDataLst>
              <p:tags r:id="rId4"/>
            </p:custDataLst>
          </p:nvPr>
        </p:nvSpPr>
        <p:spPr>
          <a:xfrm>
            <a:off x="5239708" y="5043527"/>
            <a:ext cx="4896544" cy="55399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Luyện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tập</a:t>
            </a:r>
            <a:endParaRPr lang="en-US" altLang="zh-CN" sz="3600" dirty="0" smtClean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6307" y="925103"/>
            <a:ext cx="645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2/115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689711"/>
              </p:ext>
            </p:extLst>
          </p:nvPr>
        </p:nvGraphicFramePr>
        <p:xfrm>
          <a:off x="2063319" y="2088884"/>
          <a:ext cx="8128000" cy="2520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6916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Từ</a:t>
                      </a:r>
                      <a:r>
                        <a:rPr lang="en-US" sz="2400" baseline="0" dirty="0" smtClean="0"/>
                        <a:t> thuần Việt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Từ</a:t>
                      </a:r>
                      <a:r>
                        <a:rPr lang="en-US" sz="2400" baseline="0" dirty="0" smtClean="0"/>
                        <a:t> gốc Ấn - Âu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máy</a:t>
                      </a:r>
                      <a:r>
                        <a:rPr lang="en-US" sz="2400" baseline="0" dirty="0" smtClean="0"/>
                        <a:t> thu thanh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sinh tố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xe hơi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dương</a:t>
                      </a:r>
                      <a:r>
                        <a:rPr lang="en-US" sz="2400" baseline="0" dirty="0" smtClean="0"/>
                        <a:t> cầm</a:t>
                      </a:r>
                      <a:endParaRPr lang="en-US" sz="2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02769" y="2795151"/>
            <a:ext cx="156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r</a:t>
            </a:r>
            <a:r>
              <a:rPr lang="en-US" sz="2400" dirty="0" smtClean="0">
                <a:solidFill>
                  <a:srgbClr val="00B050"/>
                </a:solidFill>
              </a:rPr>
              <a:t>a-đi-ô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8399" y="3256039"/>
            <a:ext cx="1798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v</a:t>
            </a:r>
            <a:r>
              <a:rPr lang="en-US" sz="2400" dirty="0" smtClean="0">
                <a:solidFill>
                  <a:srgbClr val="00B050"/>
                </a:solidFill>
              </a:rPr>
              <a:t>i-ta-min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3799" y="3664695"/>
            <a:ext cx="2028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ô-tô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2769" y="4126360"/>
            <a:ext cx="156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pi-a-nô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3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6307" y="925103"/>
            <a:ext cx="645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/115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954676"/>
              </p:ext>
            </p:extLst>
          </p:nvPr>
        </p:nvGraphicFramePr>
        <p:xfrm>
          <a:off x="2063319" y="2088884"/>
          <a:ext cx="8128000" cy="2063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6916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Từ</a:t>
                      </a:r>
                      <a:r>
                        <a:rPr lang="en-US" sz="2400" baseline="0" dirty="0" smtClean="0"/>
                        <a:t> toàn dân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Từ</a:t>
                      </a:r>
                      <a:r>
                        <a:rPr lang="en-US" sz="2400" baseline="0" dirty="0" smtClean="0"/>
                        <a:t> địa phương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mẹ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cha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đâu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02769" y="2795151"/>
            <a:ext cx="156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u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8399" y="3256039"/>
            <a:ext cx="1798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tía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3799" y="3664695"/>
            <a:ext cx="2028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mô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6307" y="925103"/>
            <a:ext cx="645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/115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774411"/>
              </p:ext>
            </p:extLst>
          </p:nvPr>
        </p:nvGraphicFramePr>
        <p:xfrm>
          <a:off x="368490" y="2088884"/>
          <a:ext cx="11300346" cy="2977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9543"/>
                <a:gridCol w="3790803"/>
              </a:tblGrid>
              <a:tr h="69166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Từ</a:t>
                      </a:r>
                      <a:r>
                        <a:rPr lang="en-US" sz="2400" baseline="0" dirty="0" smtClean="0"/>
                        <a:t> đồng nghĩa thay thế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a) Món</a:t>
                      </a:r>
                      <a:r>
                        <a:rPr lang="en-US" sz="2400" baseline="0" dirty="0" smtClean="0"/>
                        <a:t> quà anh gửi, tôi đã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đưa</a:t>
                      </a:r>
                      <a:r>
                        <a:rPr lang="en-US" sz="2400" baseline="0" dirty="0" smtClean="0"/>
                        <a:t> tận tay cô ấy rồi.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b) Bố</a:t>
                      </a:r>
                      <a:r>
                        <a:rPr lang="en-US" sz="2400" baseline="0" dirty="0" smtClean="0"/>
                        <a:t> tôi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đưa</a:t>
                      </a:r>
                      <a:r>
                        <a:rPr lang="en-US" sz="2400" baseline="0" dirty="0" smtClean="0"/>
                        <a:t> khách ra đến tận cổng rồi mới trở về.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c) Cậu</a:t>
                      </a:r>
                      <a:r>
                        <a:rPr lang="en-US" sz="2400" baseline="0" dirty="0" smtClean="0"/>
                        <a:t> ấy gặp khó khăn một tí đã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kêu</a:t>
                      </a:r>
                      <a:r>
                        <a:rPr lang="en-US" sz="2400" baseline="0" dirty="0" smtClean="0"/>
                        <a:t>.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d) Anh đừng</a:t>
                      </a:r>
                      <a:r>
                        <a:rPr lang="en-US" sz="2400" baseline="0" dirty="0" smtClean="0"/>
                        <a:t> làm như thế người ta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nói</a:t>
                      </a:r>
                      <a:r>
                        <a:rPr lang="en-US" sz="2400" baseline="0" dirty="0" smtClean="0"/>
                        <a:t> cho đấy.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e) Cụ</a:t>
                      </a:r>
                      <a:r>
                        <a:rPr lang="en-US" sz="2400" baseline="0" dirty="0" smtClean="0"/>
                        <a:t> ốm nặng đã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đi</a:t>
                      </a:r>
                      <a:r>
                        <a:rPr lang="en-US" sz="2400" baseline="0" dirty="0" smtClean="0"/>
                        <a:t> hôm qua rồi.</a:t>
                      </a:r>
                      <a:endParaRPr lang="en-US" sz="2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072459" y="2789375"/>
            <a:ext cx="156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trao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57857" y="3203030"/>
            <a:ext cx="1798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</a:t>
            </a:r>
            <a:r>
              <a:rPr lang="en-US" sz="2400" dirty="0" smtClean="0">
                <a:solidFill>
                  <a:srgbClr val="00B050"/>
                </a:solidFill>
              </a:rPr>
              <a:t>iễn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7857" y="3664694"/>
            <a:ext cx="2028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</a:t>
            </a:r>
            <a:r>
              <a:rPr lang="en-US" sz="2400" dirty="0" smtClean="0">
                <a:solidFill>
                  <a:srgbClr val="00B050"/>
                </a:solidFill>
              </a:rPr>
              <a:t>han thở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34567" y="4115087"/>
            <a:ext cx="2429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</a:t>
            </a:r>
            <a:r>
              <a:rPr lang="en-US" sz="2400" dirty="0" smtClean="0">
                <a:solidFill>
                  <a:srgbClr val="00B050"/>
                </a:solidFill>
              </a:rPr>
              <a:t>hê bình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87059" y="4576753"/>
            <a:ext cx="156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m</a:t>
            </a:r>
            <a:r>
              <a:rPr lang="en-US" sz="2400" dirty="0" smtClean="0">
                <a:solidFill>
                  <a:srgbClr val="00B050"/>
                </a:solidFill>
              </a:rPr>
              <a:t>ất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05489" y="24351"/>
            <a:ext cx="645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5/116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62717"/>
              </p:ext>
            </p:extLst>
          </p:nvPr>
        </p:nvGraphicFramePr>
        <p:xfrm>
          <a:off x="109182" y="800477"/>
          <a:ext cx="12082818" cy="598823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529977"/>
                <a:gridCol w="9552841"/>
              </a:tblGrid>
              <a:tr h="306996">
                <a:tc rowSpan="3">
                  <a:txBody>
                    <a:bodyPr/>
                    <a:lstStyle/>
                    <a:p>
                      <a:pPr fontAlgn="t"/>
                      <a:r>
                        <a:rPr lang="vi-VN" sz="2400" dirty="0">
                          <a:effectLst/>
                        </a:rPr>
                        <a:t>Ăn, xơi, chén</a:t>
                      </a:r>
                    </a:p>
                  </a:txBody>
                  <a:tcPr marL="33369" marR="33369" marT="33369" marB="3336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Ăn: sắc thái bình </a:t>
                      </a:r>
                      <a:r>
                        <a:rPr lang="vi-VN" sz="2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thường,</a:t>
                      </a:r>
                      <a:r>
                        <a:rPr lang="en-US" sz="24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vi-VN" sz="2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trung </a:t>
                      </a:r>
                      <a:r>
                        <a:rPr lang="vi-VN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tính</a:t>
                      </a:r>
                    </a:p>
                  </a:txBody>
                  <a:tcPr marL="33369" marR="33369" marT="33369" marB="33369"/>
                </a:tc>
              </a:tr>
              <a:tr h="1868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Xơi: sắc thái lịch sự, xã giao</a:t>
                      </a:r>
                    </a:p>
                  </a:txBody>
                  <a:tcPr marL="33369" marR="33369" marT="33369" marB="33369"/>
                </a:tc>
              </a:tr>
              <a:tr h="306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Chén: sắc thái thân mật, bỗ bã</a:t>
                      </a:r>
                    </a:p>
                  </a:txBody>
                  <a:tcPr marL="33369" marR="33369" marT="33369" marB="33369"/>
                </a:tc>
              </a:tr>
              <a:tr h="306996">
                <a:tc rowSpan="3"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</a:rPr>
                        <a:t>Cho, tặng, biếu</a:t>
                      </a:r>
                    </a:p>
                  </a:txBody>
                  <a:tcPr marL="33369" marR="33369" marT="33369" marB="3336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Cho: người cho có vai cao hơn hoặc ngang hàng</a:t>
                      </a:r>
                    </a:p>
                  </a:txBody>
                  <a:tcPr marL="33369" marR="33369" marT="33369" marB="3336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472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Tặng: không phân biệt ngôi thứ, </a:t>
                      </a:r>
                      <a:r>
                        <a:rPr lang="vi-VN" sz="2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vật </a:t>
                      </a:r>
                      <a:r>
                        <a:rPr lang="vi-VN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được trao thường mang ý nghĩa tinh thần</a:t>
                      </a:r>
                    </a:p>
                  </a:txBody>
                  <a:tcPr marL="33369" marR="33369" marT="33369" marB="3336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27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Biếu: sắc thái kính trọng, người biếu thường có vai thấp hơn</a:t>
                      </a:r>
                    </a:p>
                  </a:txBody>
                  <a:tcPr marL="33369" marR="33369" marT="33369" marB="3336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6996">
                <a:tc rowSpan="2">
                  <a:txBody>
                    <a:bodyPr/>
                    <a:lstStyle/>
                    <a:p>
                      <a:pPr fontAlgn="t"/>
                      <a:r>
                        <a:rPr lang="vi-VN" sz="2400" dirty="0">
                          <a:effectLst/>
                        </a:rPr>
                        <a:t>Yếu đuối, yếu ớt</a:t>
                      </a:r>
                    </a:p>
                  </a:txBody>
                  <a:tcPr marL="33369" marR="33369" marT="33369" marB="3336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>
                          <a:effectLst/>
                          <a:latin typeface="Arial" pitchFamily="34" charset="0"/>
                          <a:cs typeface="Arial" pitchFamily="34" charset="0"/>
                        </a:rPr>
                        <a:t>Yếu đuối: thiếu hụt về thể chất và tinh thần</a:t>
                      </a:r>
                    </a:p>
                  </a:txBody>
                  <a:tcPr marL="33369" marR="33369" marT="33369" marB="33369"/>
                </a:tc>
              </a:tr>
              <a:tr h="306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Yếu ớt: </a:t>
                      </a:r>
                      <a:r>
                        <a:rPr lang="en-US" sz="2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thiếu 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hụt về sức khỏe</a:t>
                      </a:r>
                    </a:p>
                  </a:txBody>
                  <a:tcPr marL="33369" marR="33369" marT="33369" marB="33369"/>
                </a:tc>
              </a:tr>
              <a:tr h="427125">
                <a:tc rowSpan="2">
                  <a:txBody>
                    <a:bodyPr/>
                    <a:lstStyle/>
                    <a:p>
                      <a:pPr fontAlgn="t"/>
                      <a:r>
                        <a:rPr lang="vi-VN" sz="2400" dirty="0">
                          <a:effectLst/>
                        </a:rPr>
                        <a:t>Xinh, đẹp</a:t>
                      </a:r>
                    </a:p>
                  </a:txBody>
                  <a:tcPr marL="33369" marR="33369" marT="33369" marB="3336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Xinh: bình phẩm, nhận xét về dáng vẻ bên </a:t>
                      </a:r>
                      <a:r>
                        <a:rPr lang="en-US" sz="2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ngoài</a:t>
                      </a:r>
                      <a:endParaRPr lang="en-US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369" marR="33369" marT="33369" marB="3336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6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Đẹp: được xem có mức độ cao hơn, toàn diện </a:t>
                      </a:r>
                      <a:r>
                        <a:rPr lang="vi-VN" sz="2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hơn</a:t>
                      </a:r>
                      <a:endParaRPr lang="vi-VN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369" marR="33369" marT="33369" marB="3336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6996">
                <a:tc rowSpan="3"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</a:rPr>
                        <a:t>Tu, nhấp, nốc</a:t>
                      </a:r>
                    </a:p>
                  </a:txBody>
                  <a:tcPr marL="33369" marR="33369" marT="33369" marB="3336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Tu: uống nhiều, liền mạch, không lịch sự</a:t>
                      </a:r>
                    </a:p>
                  </a:txBody>
                  <a:tcPr marL="33369" marR="33369" marT="33369" marB="33369"/>
                </a:tc>
              </a:tr>
              <a:tr h="306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Nhấp: nhỏ nhẹ, từ tốn khi uống</a:t>
                      </a:r>
                    </a:p>
                  </a:txBody>
                  <a:tcPr marL="33369" marR="33369" marT="33369" marB="33369"/>
                </a:tc>
              </a:tr>
              <a:tr h="306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Nốc: uống vội vã, liên tục, thô tục</a:t>
                      </a:r>
                    </a:p>
                  </a:txBody>
                  <a:tcPr marL="33369" marR="33369" marT="33369" marB="3336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603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5489" y="0"/>
            <a:ext cx="645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6/116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491193"/>
              </p:ext>
            </p:extLst>
          </p:nvPr>
        </p:nvGraphicFramePr>
        <p:xfrm>
          <a:off x="0" y="108845"/>
          <a:ext cx="12192000" cy="6701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7064"/>
                <a:gridCol w="2314936"/>
              </a:tblGrid>
              <a:tr h="56294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7030A0"/>
                          </a:solidFill>
                        </a:rPr>
                        <a:t>a)</a:t>
                      </a:r>
                      <a:r>
                        <a:rPr lang="en-US" sz="2400" b="0" baseline="0" dirty="0" smtClean="0">
                          <a:solidFill>
                            <a:srgbClr val="7030A0"/>
                          </a:solidFill>
                        </a:rPr>
                        <a:t> thành tích, thành quả</a:t>
                      </a:r>
                      <a:endParaRPr lang="en-US" sz="2400" b="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4074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- Thế</a:t>
                      </a:r>
                      <a:r>
                        <a:rPr lang="en-US" sz="2400" baseline="0" dirty="0" smtClean="0"/>
                        <a:t> hệ mai sau sẽ được hưởng ... của công cuộc đổi mới hôm nay.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911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- Trường</a:t>
                      </a:r>
                      <a:r>
                        <a:rPr lang="en-US" sz="2400" baseline="0" dirty="0" smtClean="0"/>
                        <a:t> ta đã lập nhiều ... để chào mừng ngày Quốc khánh 2/9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73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7030A0"/>
                          </a:solidFill>
                        </a:rPr>
                        <a:t>b) ngoan cường,</a:t>
                      </a: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</a:rPr>
                        <a:t> ngoan cố</a:t>
                      </a:r>
                      <a:endParaRPr lang="en-US" sz="2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2464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- Bọn</a:t>
                      </a:r>
                      <a:r>
                        <a:rPr lang="en-US" sz="2400" baseline="0" dirty="0" smtClean="0"/>
                        <a:t> địch ... chống cự đã bị quân ta tiêu diệt.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1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- Ông</a:t>
                      </a:r>
                      <a:r>
                        <a:rPr lang="en-US" sz="2400" baseline="0" dirty="0" smtClean="0"/>
                        <a:t> đã ... giữ vững khí tiết cách mạng.</a:t>
                      </a:r>
                      <a:endParaRPr lang="en-US" sz="2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11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7030A0"/>
                          </a:solidFill>
                        </a:rPr>
                        <a:t>c) nhiệm</a:t>
                      </a: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</a:rPr>
                        <a:t> vụ, nghĩa vụ</a:t>
                      </a:r>
                      <a:endParaRPr lang="en-US" sz="2400" dirty="0" smtClean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11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/>
                        <a:t>- Lao động</a:t>
                      </a:r>
                      <a:r>
                        <a:rPr lang="en-US" sz="2400" baseline="0" dirty="0" smtClean="0"/>
                        <a:t> là ... thiêng liêng, là nguồn sống, nguồn hạnh phúc của mỗi người.</a:t>
                      </a:r>
                      <a:endParaRPr lang="en-US" sz="2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11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/>
                        <a:t>- Thầy</a:t>
                      </a:r>
                      <a:r>
                        <a:rPr lang="en-US" sz="2400" baseline="0" dirty="0" smtClean="0"/>
                        <a:t> Hiệu trưởng đã giao ... cụ thể cho lớp em trong đợt tuyên truyền phòng chống ma túy.</a:t>
                      </a:r>
                      <a:endParaRPr lang="en-US" sz="2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11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7030A0"/>
                          </a:solidFill>
                        </a:rPr>
                        <a:t>c</a:t>
                      </a:r>
                      <a:r>
                        <a:rPr lang="en-US" sz="2400" smtClean="0">
                          <a:solidFill>
                            <a:srgbClr val="7030A0"/>
                          </a:solidFill>
                        </a:rPr>
                        <a:t>) giữ</a:t>
                      </a:r>
                      <a:r>
                        <a:rPr lang="en-US" sz="2400" baseline="0" smtClean="0">
                          <a:solidFill>
                            <a:srgbClr val="7030A0"/>
                          </a:solidFill>
                        </a:rPr>
                        <a:t> gìn, bảo vệ</a:t>
                      </a:r>
                      <a:endParaRPr lang="en-US" sz="2400" dirty="0" smtClean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1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- Em Thúy</a:t>
                      </a:r>
                      <a:r>
                        <a:rPr lang="en-US" sz="2400" baseline="0" dirty="0" smtClean="0"/>
                        <a:t> luôn luôn ... quần áo sạch sẽ.</a:t>
                      </a:r>
                      <a:endParaRPr lang="en-US" sz="2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074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- ... Tổ</a:t>
                      </a:r>
                      <a:r>
                        <a:rPr lang="en-US" sz="2400" baseline="0" dirty="0" smtClean="0"/>
                        <a:t> quốc là sứ mệnh của quân đội.</a:t>
                      </a:r>
                      <a:endParaRPr lang="en-US" sz="2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058400" y="694017"/>
            <a:ext cx="200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</a:t>
            </a:r>
            <a:r>
              <a:rPr lang="en-US" sz="2400" dirty="0" smtClean="0">
                <a:solidFill>
                  <a:srgbClr val="00B050"/>
                </a:solidFill>
              </a:rPr>
              <a:t>hành quả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58400" y="1308082"/>
            <a:ext cx="200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</a:t>
            </a:r>
            <a:r>
              <a:rPr lang="en-US" sz="2400" dirty="0" smtClean="0">
                <a:solidFill>
                  <a:srgbClr val="00B050"/>
                </a:solidFill>
              </a:rPr>
              <a:t>hành tích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58400" y="2320291"/>
            <a:ext cx="200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</a:t>
            </a:r>
            <a:r>
              <a:rPr lang="en-US" sz="2400" dirty="0" smtClean="0">
                <a:solidFill>
                  <a:srgbClr val="00B050"/>
                </a:solidFill>
              </a:rPr>
              <a:t>goan cố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58400" y="2781956"/>
            <a:ext cx="200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</a:t>
            </a:r>
            <a:r>
              <a:rPr lang="en-US" sz="2400" dirty="0" smtClean="0">
                <a:solidFill>
                  <a:srgbClr val="00B050"/>
                </a:solidFill>
              </a:rPr>
              <a:t>goan cường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58400" y="3876051"/>
            <a:ext cx="200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nghĩa vụ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8400" y="4738135"/>
            <a:ext cx="200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</a:t>
            </a:r>
            <a:r>
              <a:rPr lang="en-US" sz="2400" dirty="0" smtClean="0">
                <a:solidFill>
                  <a:srgbClr val="00B050"/>
                </a:solidFill>
              </a:rPr>
              <a:t>hiệm vụ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58400" y="5832230"/>
            <a:ext cx="200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g</a:t>
            </a:r>
            <a:r>
              <a:rPr lang="en-US" sz="2400" dirty="0" smtClean="0">
                <a:solidFill>
                  <a:srgbClr val="00B050"/>
                </a:solidFill>
              </a:rPr>
              <a:t>iữ gìn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58400" y="6293895"/>
            <a:ext cx="200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b</a:t>
            </a:r>
            <a:r>
              <a:rPr lang="en-US" sz="2400" dirty="0" smtClean="0">
                <a:solidFill>
                  <a:srgbClr val="00B050"/>
                </a:solidFill>
              </a:rPr>
              <a:t>ảo vệ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7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/>
      <p:bldP spid="12" grpId="0"/>
      <p:bldP spid="13" grpId="0"/>
      <p:bldP spid="14" grpId="0"/>
      <p:bldP spid="15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5489" y="24351"/>
            <a:ext cx="645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7/116,117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157372"/>
              </p:ext>
            </p:extLst>
          </p:nvPr>
        </p:nvGraphicFramePr>
        <p:xfrm>
          <a:off x="0" y="1119893"/>
          <a:ext cx="11859904" cy="4827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7839"/>
                <a:gridCol w="3562065"/>
              </a:tblGrid>
              <a:tr h="69166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Từ</a:t>
                      </a:r>
                      <a:r>
                        <a:rPr lang="en-US" sz="2400" baseline="0" dirty="0" smtClean="0"/>
                        <a:t> đúng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166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7030A0"/>
                          </a:solidFill>
                        </a:rPr>
                        <a:t>a)</a:t>
                      </a:r>
                      <a:r>
                        <a:rPr lang="en-US" sz="2800" baseline="0" dirty="0" smtClean="0">
                          <a:solidFill>
                            <a:srgbClr val="7030A0"/>
                          </a:solidFill>
                        </a:rPr>
                        <a:t> đối xử, đối đãi</a:t>
                      </a:r>
                      <a:endParaRPr lang="en-US" sz="28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-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Nó</a:t>
                      </a:r>
                      <a:r>
                        <a:rPr lang="en-US" sz="2400" baseline="0" dirty="0" smtClean="0"/>
                        <a:t> ... tử tế với mọi người xung quanh nên ai cũng mến nó.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- Mọi</a:t>
                      </a:r>
                      <a:r>
                        <a:rPr lang="en-US" sz="2400" baseline="0" dirty="0" smtClean="0"/>
                        <a:t> người đều bất bình trước thái độ ... của nó đối với trẻ em.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7030A0"/>
                          </a:solidFill>
                        </a:rPr>
                        <a:t>b) trọng</a:t>
                      </a:r>
                      <a:r>
                        <a:rPr lang="en-US" sz="2800" baseline="0" dirty="0" smtClean="0">
                          <a:solidFill>
                            <a:srgbClr val="7030A0"/>
                          </a:solidFill>
                        </a:rPr>
                        <a:t> đại, to lớn</a:t>
                      </a:r>
                      <a:endParaRPr lang="en-US" sz="2800" dirty="0" smtClean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- Cuộc</a:t>
                      </a:r>
                      <a:r>
                        <a:rPr lang="en-US" sz="2400" baseline="0" dirty="0" smtClean="0"/>
                        <a:t> Cách mạng tháng Tám có ý nghĩa ... đối với vận mệnh dân tộc.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- Ông</a:t>
                      </a:r>
                      <a:r>
                        <a:rPr lang="en-US" sz="2400" baseline="0" dirty="0" smtClean="0"/>
                        <a:t> ta thân hình ... như hộ pháp.</a:t>
                      </a:r>
                      <a:endParaRPr lang="en-US" sz="2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666329" y="2626696"/>
            <a:ext cx="290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đối xử, đối đãi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8729" y="3461484"/>
            <a:ext cx="290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đối xử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8729" y="4773943"/>
            <a:ext cx="290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</a:t>
            </a:r>
            <a:r>
              <a:rPr lang="en-US" sz="2800" dirty="0" smtClean="0">
                <a:solidFill>
                  <a:srgbClr val="00B050"/>
                </a:solidFill>
              </a:rPr>
              <a:t>rọng đại, to lớn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18729" y="5449563"/>
            <a:ext cx="290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to lớn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1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5489" y="24351"/>
            <a:ext cx="645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9/117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073656"/>
              </p:ext>
            </p:extLst>
          </p:nvPr>
        </p:nvGraphicFramePr>
        <p:xfrm>
          <a:off x="122829" y="2088884"/>
          <a:ext cx="11859904" cy="3983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7147"/>
                <a:gridCol w="3302757"/>
              </a:tblGrid>
              <a:tr h="69166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Từ</a:t>
                      </a:r>
                      <a:r>
                        <a:rPr lang="en-US" sz="2400" baseline="0" dirty="0" smtClean="0"/>
                        <a:t> đúng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a) Ông</a:t>
                      </a:r>
                      <a:r>
                        <a:rPr lang="en-US" sz="2400" baseline="0" dirty="0" smtClean="0"/>
                        <a:t> bà cha mẹ đã lao động vất vả, tạo ra thành quả để con cháu đời sau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hưởng lạc</a:t>
                      </a:r>
                      <a:r>
                        <a:rPr lang="en-US" sz="2400" baseline="0" dirty="0" smtClean="0"/>
                        <a:t>.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b) Trong xã</a:t>
                      </a:r>
                      <a:r>
                        <a:rPr lang="en-US" sz="2400" baseline="0" dirty="0" smtClean="0"/>
                        <a:t> hội ta, không ít người sống ích kỉ, không giúp đỡ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bao che </a:t>
                      </a:r>
                      <a:r>
                        <a:rPr lang="en-US" sz="2400" baseline="0" dirty="0" smtClean="0"/>
                        <a:t>cho người khác.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c) Câu</a:t>
                      </a:r>
                      <a:r>
                        <a:rPr lang="en-US" sz="2400" baseline="0" dirty="0" smtClean="0"/>
                        <a:t> tục ngữ “Ăn quả nhớ kẻ trồng cây” đã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giảng dạy </a:t>
                      </a:r>
                      <a:r>
                        <a:rPr lang="en-US" sz="2400" baseline="0" dirty="0" smtClean="0"/>
                        <a:t>cho chúng ta lòng biết ơn đối với thế hệ cha anh.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d) Phòng</a:t>
                      </a:r>
                      <a:r>
                        <a:rPr lang="en-US" sz="2400" baseline="0" dirty="0" smtClean="0"/>
                        <a:t> tranh có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trình bày </a:t>
                      </a:r>
                      <a:r>
                        <a:rPr lang="en-US" sz="2400" baseline="0" dirty="0" smtClean="0"/>
                        <a:t>nhiều bức tranh của các họa sĩ nổi tiếng.</a:t>
                      </a:r>
                      <a:endParaRPr lang="en-US" sz="2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144000" y="2911025"/>
            <a:ext cx="2429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h</a:t>
            </a:r>
            <a:r>
              <a:rPr lang="en-US" sz="2800" dirty="0" smtClean="0">
                <a:solidFill>
                  <a:srgbClr val="00B050"/>
                </a:solidFill>
              </a:rPr>
              <a:t>ưởng thụ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0" y="3732165"/>
            <a:ext cx="2429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b</a:t>
            </a:r>
            <a:r>
              <a:rPr lang="en-US" sz="2800" dirty="0" smtClean="0">
                <a:solidFill>
                  <a:srgbClr val="00B050"/>
                </a:solidFill>
              </a:rPr>
              <a:t>ao bọc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0" y="4580600"/>
            <a:ext cx="2429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d</a:t>
            </a:r>
            <a:r>
              <a:rPr lang="en-US" sz="2800" dirty="0" smtClean="0">
                <a:solidFill>
                  <a:srgbClr val="00B050"/>
                </a:solidFill>
              </a:rPr>
              <a:t>ạy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5415388"/>
            <a:ext cx="2429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trưng bày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8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5489" y="24351"/>
            <a:ext cx="645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8/117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754560"/>
              </p:ext>
            </p:extLst>
          </p:nvPr>
        </p:nvGraphicFramePr>
        <p:xfrm>
          <a:off x="368490" y="2088884"/>
          <a:ext cx="11300346" cy="2967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0370"/>
                <a:gridCol w="8679976"/>
              </a:tblGrid>
              <a:tr h="69166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Đặt</a:t>
                      </a:r>
                      <a:r>
                        <a:rPr lang="en-US" sz="2400" baseline="0" dirty="0" smtClean="0"/>
                        <a:t> câu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4351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a) bình</a:t>
                      </a:r>
                      <a:r>
                        <a:rPr lang="en-US" sz="2400" baseline="0" dirty="0" smtClean="0"/>
                        <a:t> thường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b) tầm</a:t>
                      </a:r>
                      <a:r>
                        <a:rPr lang="en-US" sz="2400" baseline="0" dirty="0" smtClean="0"/>
                        <a:t> thường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c) kết</a:t>
                      </a:r>
                      <a:r>
                        <a:rPr lang="en-US" sz="2400" baseline="0" dirty="0" smtClean="0"/>
                        <a:t> quả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6">
                <a:tc>
                  <a:txBody>
                    <a:bodyPr/>
                    <a:lstStyle/>
                    <a:p>
                      <a:pPr algn="l"/>
                      <a:r>
                        <a:rPr lang="en-US" sz="2400" baseline="0" dirty="0" smtClean="0"/>
                        <a:t>d) hậu quả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84395" y="2776897"/>
            <a:ext cx="8543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itchFamily="34" charset="0"/>
                <a:cs typeface="Arial" pitchFamily="34" charset="0"/>
              </a:rPr>
              <a:t>Cái cặp của tôi rất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bình thường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không quá đẹp cũng không quá xấu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4395" y="3630218"/>
            <a:ext cx="8543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itchFamily="34" charset="0"/>
                <a:cs typeface="Arial" pitchFamily="34" charset="0"/>
              </a:rPr>
              <a:t>Đó là một câu chuyện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tầm thường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84395" y="4091883"/>
            <a:ext cx="8543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itchFamily="34" charset="0"/>
                <a:cs typeface="Arial" pitchFamily="34" charset="0"/>
              </a:rPr>
              <a:t>Vì tôi lười biếng nên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 quả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cuối năm của tôi rất tệ.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84395" y="4580674"/>
            <a:ext cx="8543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itchFamily="34" charset="0"/>
                <a:cs typeface="Arial" pitchFamily="34" charset="0"/>
              </a:rPr>
              <a:t>Dốt nát là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hậu quả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của bệnh lười biếng.</a:t>
            </a:r>
          </a:p>
        </p:txBody>
      </p:sp>
    </p:spTree>
    <p:extLst>
      <p:ext uri="{BB962C8B-B14F-4D97-AF65-F5344CB8AC3E}">
        <p14:creationId xmlns:p14="http://schemas.microsoft.com/office/powerpoint/2010/main" val="92659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áº¿t quáº£ hÃ¬nh áº£nh cho Äuá»i hÃ¬nh báº¯t chá»¯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074" y="254000"/>
            <a:ext cx="11528425" cy="624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6325175"/>
      </p:ext>
    </p:extLst>
  </p:cSld>
  <p:clrMapOvr>
    <a:masterClrMapping/>
  </p:clrMapOvr>
  <p:transition spd="slow" advClick="0"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8255"/>
            <a:ext cx="12191999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18644"/>
            <a:ext cx="6042319" cy="41848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471" y="2623782"/>
            <a:ext cx="6471672" cy="40447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91786" y="1280080"/>
            <a:ext cx="5436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926842"/>
            <a:ext cx="584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6585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1"/>
          <p:cNvSpPr/>
          <p:nvPr/>
        </p:nvSpPr>
        <p:spPr>
          <a:xfrm>
            <a:off x="3000375" y="2854325"/>
            <a:ext cx="7008141" cy="205777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椭圆 2"/>
          <p:cNvSpPr/>
          <p:nvPr/>
        </p:nvSpPr>
        <p:spPr>
          <a:xfrm>
            <a:off x="5819775" y="1101725"/>
            <a:ext cx="1139035" cy="1139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</a:t>
            </a:r>
            <a:endParaRPr lang="zh-CN" altLang="en-US" sz="4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3457575" y="2930525"/>
            <a:ext cx="6056815" cy="184665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Thế nào là </a:t>
            </a:r>
          </a:p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từ đồng nghĩa?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8255"/>
            <a:ext cx="12191999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005" y="473620"/>
            <a:ext cx="4326339" cy="447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6" y="473620"/>
            <a:ext cx="3407391" cy="31077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66" y="473620"/>
            <a:ext cx="1709665" cy="3198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4925" y="4167464"/>
            <a:ext cx="43179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1173" y="5236275"/>
            <a:ext cx="50360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kèn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NGƯỢC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5122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8255"/>
            <a:ext cx="12191999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631679" y="4881886"/>
            <a:ext cx="4317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CHÙNG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Káº¿t quáº£ hÃ¬nh áº£nh cho Än no bá»¥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781" y="487291"/>
            <a:ext cx="4762500" cy="3970409"/>
          </a:xfrm>
          <a:prstGeom prst="rect">
            <a:avLst/>
          </a:prstGeom>
          <a:noFill/>
        </p:spPr>
      </p:pic>
      <p:pic>
        <p:nvPicPr>
          <p:cNvPr id="5" name="Picture 4" descr="vua-an-vua-ngu (1).jpg"/>
          <p:cNvPicPr>
            <a:picLocks noChangeAspect="1"/>
          </p:cNvPicPr>
          <p:nvPr/>
        </p:nvPicPr>
        <p:blipFill>
          <a:blip r:embed="rId3"/>
          <a:srcRect l="33940"/>
          <a:stretch>
            <a:fillRect/>
          </a:stretch>
        </p:blipFill>
        <p:spPr>
          <a:xfrm>
            <a:off x="6305266" y="377209"/>
            <a:ext cx="5033749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7644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8255"/>
            <a:ext cx="12191999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188303" y="4820281"/>
            <a:ext cx="7934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NẰM, </a:t>
            </a:r>
          </a:p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tằm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ĐỨNG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Káº¿t quáº£ hÃ¬nh áº£nh cho nuÃ´i lá»£n Än cÆ¡m náº±m nuÃ´i táº±m Än cÆ¡m Äá»©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245" y="675588"/>
            <a:ext cx="5562021" cy="3446036"/>
          </a:xfrm>
          <a:prstGeom prst="rect">
            <a:avLst/>
          </a:prstGeom>
          <a:noFill/>
        </p:spPr>
      </p:pic>
      <p:pic>
        <p:nvPicPr>
          <p:cNvPr id="5" name="Picture 4" descr="Káº¿t quáº£ hÃ¬nh áº£nh cho nuÃ´i lá»£n Än cÆ¡m náº±m nuÃ´i táº±m Än cÆ¡m Äá»©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9079" y="768776"/>
            <a:ext cx="5238750" cy="3467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432156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122160" y="-5715"/>
            <a:ext cx="362839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 rot="16200000">
            <a:off x="6713829" y="1493695"/>
            <a:ext cx="4339650" cy="27558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9000" dirty="0" smtClean="0">
                <a:solidFill>
                  <a:srgbClr val="FF0000"/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B. Từ trái nghĩa</a:t>
            </a:r>
            <a:endParaRPr lang="zh-CN" altLang="en-US" sz="9000" dirty="0">
              <a:solidFill>
                <a:srgbClr val="FF0000"/>
              </a:solidFill>
              <a:latin typeface="Times New Roman" pitchFamily="18" charset="0"/>
              <a:ea typeface="方正清刻本悦宋简体" panose="02000000000000000000" charset="-122"/>
              <a:cs typeface="Times New Roman" pitchFamily="18" charset="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6061676" y="1481627"/>
            <a:ext cx="832485" cy="1069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436" y="546986"/>
            <a:ext cx="6462897" cy="64628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28" y="4084124"/>
            <a:ext cx="2459044" cy="29620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6" y="4506595"/>
            <a:ext cx="4406634" cy="24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1056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60420" y="-5715"/>
            <a:ext cx="8835390" cy="686371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594350" y="2228215"/>
            <a:ext cx="6826250" cy="631825"/>
            <a:chOff x="5010150" y="1796415"/>
            <a:chExt cx="6826250" cy="631825"/>
          </a:xfrm>
        </p:grpSpPr>
        <p:sp>
          <p:nvSpPr>
            <p:cNvPr id="11" name="椭圆 10"/>
            <p:cNvSpPr/>
            <p:nvPr/>
          </p:nvSpPr>
          <p:spPr>
            <a:xfrm>
              <a:off x="5010150" y="1796415"/>
              <a:ext cx="583565" cy="5835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FED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I.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808344" y="1858010"/>
              <a:ext cx="6028056" cy="46736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marR="0" lvl="0" indent="0" algn="l" defTabSz="914400" rtl="0" eaLnBrk="1" fontAlgn="t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Thế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nào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là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từ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trái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nghĩa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?</a:t>
              </a: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821045" y="2181225"/>
              <a:ext cx="3064510" cy="24701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l"/>
              <a:endParaRPr kumimoji="0" lang="en-US" altLang="zh-CN" sz="9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方正舒体" panose="02010601030101010101" charset="-122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593715" y="3208655"/>
            <a:ext cx="6039484" cy="654050"/>
            <a:chOff x="5009515" y="2776855"/>
            <a:chExt cx="6039484" cy="654050"/>
          </a:xfrm>
        </p:grpSpPr>
        <p:sp>
          <p:nvSpPr>
            <p:cNvPr id="12" name="椭圆 11"/>
            <p:cNvSpPr/>
            <p:nvPr/>
          </p:nvSpPr>
          <p:spPr>
            <a:xfrm>
              <a:off x="5009515" y="2776855"/>
              <a:ext cx="583565" cy="5835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FED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  <a:sym typeface="+mn-ea"/>
                </a:rPr>
                <a:t>II.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+mn-ea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808344" y="2860675"/>
              <a:ext cx="5240655" cy="46736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marR="0" lvl="0" indent="0" algn="l" defTabSz="914400" rtl="0" eaLnBrk="1" fontAlgn="t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Sử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dụng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từ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trái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nghĩa</a:t>
              </a: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821045" y="3183890"/>
              <a:ext cx="3064510" cy="24701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l"/>
              <a:endParaRPr kumimoji="0" lang="en-US" altLang="zh-CN" sz="9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方正舒体" panose="02010601030101010101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593080" y="4213860"/>
            <a:ext cx="4021455" cy="629920"/>
            <a:chOff x="5008880" y="3782060"/>
            <a:chExt cx="4021455" cy="629920"/>
          </a:xfrm>
        </p:grpSpPr>
        <p:sp>
          <p:nvSpPr>
            <p:cNvPr id="14" name="椭圆 13"/>
            <p:cNvSpPr/>
            <p:nvPr/>
          </p:nvSpPr>
          <p:spPr>
            <a:xfrm>
              <a:off x="5008880" y="3782060"/>
              <a:ext cx="583565" cy="5835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FED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III.</a:t>
              </a:r>
              <a:endPara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808345" y="3854450"/>
              <a:ext cx="3221990" cy="46736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marR="0" lvl="0" indent="0" algn="l" defTabSz="914400" rtl="0" eaLnBrk="1" fontAlgn="t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Luyện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tập</a:t>
              </a: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  <a:sym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821045" y="4164965"/>
              <a:ext cx="3064510" cy="24701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l"/>
              <a:endParaRPr kumimoji="0" lang="en-US" altLang="zh-CN" sz="9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方正舒体" panose="02010601030101010101" charset="-122"/>
                <a:sym typeface="+mn-ea"/>
              </a:endParaRPr>
            </a:p>
          </p:txBody>
        </p:sp>
      </p:grpSp>
      <p:pic>
        <p:nvPicPr>
          <p:cNvPr id="22" name="图片 21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6341109" y="141298"/>
            <a:ext cx="832485" cy="10699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752" y="550611"/>
            <a:ext cx="6462897" cy="646289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31">
            <a:off x="8289155" y="5042154"/>
            <a:ext cx="3719885" cy="20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3486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122160" y="-5715"/>
            <a:ext cx="362839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10174584" y="333554"/>
            <a:ext cx="832485" cy="1069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16200000">
            <a:off x="6720596" y="2401869"/>
            <a:ext cx="4616648" cy="23860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Thế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nào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là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từ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trái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nghĩa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? 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方正清刻本悦宋简体" panose="02000000000000000000" charset="-122"/>
              <a:cs typeface="Times New Roman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 rot="16200000">
            <a:off x="6834280" y="3086597"/>
            <a:ext cx="1200329" cy="6251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zh-CN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I.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436" y="546986"/>
            <a:ext cx="6462897" cy="64628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6" y="4506595"/>
            <a:ext cx="4406634" cy="24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6008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549400"/>
            <a:ext cx="12192000" cy="37465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01" b="29089"/>
          <a:stretch/>
        </p:blipFill>
        <p:spPr>
          <a:xfrm>
            <a:off x="2605356" y="-284677"/>
            <a:ext cx="6858000" cy="21883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99" y="4398036"/>
            <a:ext cx="3561708" cy="2755637"/>
          </a:xfrm>
          <a:prstGeom prst="rect">
            <a:avLst/>
          </a:prstGeom>
        </p:spPr>
      </p:pic>
      <p:grpSp>
        <p:nvGrpSpPr>
          <p:cNvPr id="7" name="组合 30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GrpSpPr/>
          <p:nvPr/>
        </p:nvGrpSpPr>
        <p:grpSpPr>
          <a:xfrm>
            <a:off x="221355" y="3275463"/>
            <a:ext cx="1552854" cy="3256728"/>
            <a:chOff x="1661530" y="2239405"/>
            <a:chExt cx="1924050" cy="4030663"/>
          </a:xfrm>
          <a:solidFill>
            <a:srgbClr val="75CF2C"/>
          </a:solidFill>
        </p:grpSpPr>
        <p:sp>
          <p:nvSpPr>
            <p:cNvPr id="9" name="Freeform 47"/>
            <p:cNvSpPr>
              <a:spLocks/>
            </p:cNvSpPr>
            <p:nvPr/>
          </p:nvSpPr>
          <p:spPr bwMode="auto">
            <a:xfrm flipH="1">
              <a:off x="1661530" y="2290205"/>
              <a:ext cx="1924050" cy="3979863"/>
            </a:xfrm>
            <a:custGeom>
              <a:avLst/>
              <a:gdLst>
                <a:gd name="T0" fmla="*/ 450 w 450"/>
                <a:gd name="T1" fmla="*/ 409 h 931"/>
                <a:gd name="T2" fmla="*/ 450 w 450"/>
                <a:gd name="T3" fmla="*/ 562 h 931"/>
                <a:gd name="T4" fmla="*/ 410 w 450"/>
                <a:gd name="T5" fmla="*/ 562 h 931"/>
                <a:gd name="T6" fmla="*/ 400 w 450"/>
                <a:gd name="T7" fmla="*/ 419 h 931"/>
                <a:gd name="T8" fmla="*/ 341 w 450"/>
                <a:gd name="T9" fmla="*/ 292 h 931"/>
                <a:gd name="T10" fmla="*/ 336 w 450"/>
                <a:gd name="T11" fmla="*/ 526 h 931"/>
                <a:gd name="T12" fmla="*/ 374 w 450"/>
                <a:gd name="T13" fmla="*/ 931 h 931"/>
                <a:gd name="T14" fmla="*/ 324 w 450"/>
                <a:gd name="T15" fmla="*/ 931 h 931"/>
                <a:gd name="T16" fmla="*/ 262 w 450"/>
                <a:gd name="T17" fmla="*/ 511 h 931"/>
                <a:gd name="T18" fmla="*/ 238 w 450"/>
                <a:gd name="T19" fmla="*/ 511 h 931"/>
                <a:gd name="T20" fmla="*/ 215 w 450"/>
                <a:gd name="T21" fmla="*/ 931 h 931"/>
                <a:gd name="T22" fmla="*/ 165 w 450"/>
                <a:gd name="T23" fmla="*/ 931 h 931"/>
                <a:gd name="T24" fmla="*/ 165 w 450"/>
                <a:gd name="T25" fmla="*/ 423 h 931"/>
                <a:gd name="T26" fmla="*/ 188 w 450"/>
                <a:gd name="T27" fmla="*/ 285 h 931"/>
                <a:gd name="T28" fmla="*/ 31 w 450"/>
                <a:gd name="T29" fmla="*/ 114 h 931"/>
                <a:gd name="T30" fmla="*/ 0 w 450"/>
                <a:gd name="T31" fmla="*/ 16 h 931"/>
                <a:gd name="T32" fmla="*/ 44 w 450"/>
                <a:gd name="T33" fmla="*/ 0 h 931"/>
                <a:gd name="T34" fmla="*/ 179 w 450"/>
                <a:gd name="T35" fmla="*/ 197 h 931"/>
                <a:gd name="T36" fmla="*/ 225 w 450"/>
                <a:gd name="T37" fmla="*/ 197 h 931"/>
                <a:gd name="T38" fmla="*/ 255 w 450"/>
                <a:gd name="T39" fmla="*/ 240 h 931"/>
                <a:gd name="T40" fmla="*/ 200 w 450"/>
                <a:gd name="T41" fmla="*/ 411 h 931"/>
                <a:gd name="T42" fmla="*/ 225 w 450"/>
                <a:gd name="T43" fmla="*/ 450 h 931"/>
                <a:gd name="T44" fmla="*/ 266 w 450"/>
                <a:gd name="T45" fmla="*/ 416 h 931"/>
                <a:gd name="T46" fmla="*/ 255 w 450"/>
                <a:gd name="T47" fmla="*/ 240 h 931"/>
                <a:gd name="T48" fmla="*/ 307 w 450"/>
                <a:gd name="T49" fmla="*/ 195 h 931"/>
                <a:gd name="T50" fmla="*/ 400 w 450"/>
                <a:gd name="T51" fmla="*/ 257 h 931"/>
                <a:gd name="T52" fmla="*/ 450 w 450"/>
                <a:gd name="T53" fmla="*/ 409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0" h="931">
                  <a:moveTo>
                    <a:pt x="450" y="409"/>
                  </a:moveTo>
                  <a:cubicBezTo>
                    <a:pt x="450" y="562"/>
                    <a:pt x="450" y="562"/>
                    <a:pt x="450" y="562"/>
                  </a:cubicBezTo>
                  <a:cubicBezTo>
                    <a:pt x="410" y="562"/>
                    <a:pt x="410" y="562"/>
                    <a:pt x="410" y="562"/>
                  </a:cubicBezTo>
                  <a:cubicBezTo>
                    <a:pt x="400" y="419"/>
                    <a:pt x="400" y="419"/>
                    <a:pt x="400" y="419"/>
                  </a:cubicBezTo>
                  <a:cubicBezTo>
                    <a:pt x="341" y="292"/>
                    <a:pt x="341" y="292"/>
                    <a:pt x="341" y="292"/>
                  </a:cubicBezTo>
                  <a:cubicBezTo>
                    <a:pt x="341" y="292"/>
                    <a:pt x="319" y="381"/>
                    <a:pt x="336" y="526"/>
                  </a:cubicBezTo>
                  <a:cubicBezTo>
                    <a:pt x="353" y="671"/>
                    <a:pt x="374" y="931"/>
                    <a:pt x="374" y="931"/>
                  </a:cubicBezTo>
                  <a:cubicBezTo>
                    <a:pt x="324" y="931"/>
                    <a:pt x="324" y="931"/>
                    <a:pt x="324" y="931"/>
                  </a:cubicBezTo>
                  <a:cubicBezTo>
                    <a:pt x="262" y="511"/>
                    <a:pt x="262" y="511"/>
                    <a:pt x="262" y="511"/>
                  </a:cubicBezTo>
                  <a:cubicBezTo>
                    <a:pt x="238" y="511"/>
                    <a:pt x="238" y="511"/>
                    <a:pt x="238" y="511"/>
                  </a:cubicBezTo>
                  <a:cubicBezTo>
                    <a:pt x="215" y="931"/>
                    <a:pt x="215" y="931"/>
                    <a:pt x="215" y="931"/>
                  </a:cubicBezTo>
                  <a:cubicBezTo>
                    <a:pt x="165" y="931"/>
                    <a:pt x="165" y="931"/>
                    <a:pt x="165" y="931"/>
                  </a:cubicBezTo>
                  <a:cubicBezTo>
                    <a:pt x="165" y="931"/>
                    <a:pt x="141" y="562"/>
                    <a:pt x="165" y="423"/>
                  </a:cubicBezTo>
                  <a:cubicBezTo>
                    <a:pt x="188" y="285"/>
                    <a:pt x="188" y="285"/>
                    <a:pt x="188" y="285"/>
                  </a:cubicBezTo>
                  <a:cubicBezTo>
                    <a:pt x="188" y="285"/>
                    <a:pt x="62" y="211"/>
                    <a:pt x="31" y="1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110" y="197"/>
                    <a:pt x="179" y="197"/>
                  </a:cubicBezTo>
                  <a:cubicBezTo>
                    <a:pt x="197" y="197"/>
                    <a:pt x="212" y="197"/>
                    <a:pt x="225" y="197"/>
                  </a:cubicBezTo>
                  <a:cubicBezTo>
                    <a:pt x="225" y="197"/>
                    <a:pt x="224" y="242"/>
                    <a:pt x="255" y="240"/>
                  </a:cubicBezTo>
                  <a:cubicBezTo>
                    <a:pt x="200" y="411"/>
                    <a:pt x="200" y="411"/>
                    <a:pt x="200" y="411"/>
                  </a:cubicBezTo>
                  <a:cubicBezTo>
                    <a:pt x="225" y="450"/>
                    <a:pt x="225" y="450"/>
                    <a:pt x="225" y="450"/>
                  </a:cubicBezTo>
                  <a:cubicBezTo>
                    <a:pt x="266" y="416"/>
                    <a:pt x="266" y="416"/>
                    <a:pt x="266" y="416"/>
                  </a:cubicBezTo>
                  <a:cubicBezTo>
                    <a:pt x="255" y="240"/>
                    <a:pt x="255" y="240"/>
                    <a:pt x="255" y="240"/>
                  </a:cubicBezTo>
                  <a:cubicBezTo>
                    <a:pt x="286" y="238"/>
                    <a:pt x="307" y="195"/>
                    <a:pt x="307" y="195"/>
                  </a:cubicBezTo>
                  <a:cubicBezTo>
                    <a:pt x="338" y="197"/>
                    <a:pt x="385" y="209"/>
                    <a:pt x="400" y="257"/>
                  </a:cubicBezTo>
                  <a:cubicBezTo>
                    <a:pt x="424" y="331"/>
                    <a:pt x="450" y="409"/>
                    <a:pt x="450" y="409"/>
                  </a:cubicBezTo>
                  <a:close/>
                </a:path>
              </a:pathLst>
            </a:custGeom>
            <a:solidFill>
              <a:srgbClr val="BBA4C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Futura-Condensed-Normal" pitchFamily="2" charset="0"/>
              </a:endParaRPr>
            </a:p>
          </p:txBody>
        </p:sp>
        <p:sp>
          <p:nvSpPr>
            <p:cNvPr id="10" name="Oval 48"/>
            <p:cNvSpPr>
              <a:spLocks noChangeArrowheads="1"/>
            </p:cNvSpPr>
            <p:nvPr/>
          </p:nvSpPr>
          <p:spPr bwMode="auto">
            <a:xfrm flipH="1">
              <a:off x="1909178" y="2239405"/>
              <a:ext cx="804863" cy="803275"/>
            </a:xfrm>
            <a:prstGeom prst="ellipse">
              <a:avLst/>
            </a:prstGeom>
            <a:solidFill>
              <a:srgbClr val="BBA4C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Futura-Condensed-Normal" pitchFamily="2" charset="0"/>
              </a:endParaRPr>
            </a:p>
          </p:txBody>
        </p:sp>
        <p:sp>
          <p:nvSpPr>
            <p:cNvPr id="11" name="Freeform 49"/>
            <p:cNvSpPr>
              <a:spLocks/>
            </p:cNvSpPr>
            <p:nvPr/>
          </p:nvSpPr>
          <p:spPr bwMode="auto">
            <a:xfrm flipH="1">
              <a:off x="2448929" y="3317316"/>
              <a:ext cx="280988" cy="896938"/>
            </a:xfrm>
            <a:custGeom>
              <a:avLst/>
              <a:gdLst>
                <a:gd name="T0" fmla="*/ 148 w 177"/>
                <a:gd name="T1" fmla="*/ 0 h 565"/>
                <a:gd name="T2" fmla="*/ 177 w 177"/>
                <a:gd name="T3" fmla="*/ 473 h 565"/>
                <a:gd name="T4" fmla="*/ 67 w 177"/>
                <a:gd name="T5" fmla="*/ 565 h 565"/>
                <a:gd name="T6" fmla="*/ 0 w 177"/>
                <a:gd name="T7" fmla="*/ 460 h 565"/>
                <a:gd name="T8" fmla="*/ 148 w 177"/>
                <a:gd name="T9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565">
                  <a:moveTo>
                    <a:pt x="148" y="0"/>
                  </a:moveTo>
                  <a:lnTo>
                    <a:pt x="177" y="473"/>
                  </a:lnTo>
                  <a:lnTo>
                    <a:pt x="67" y="565"/>
                  </a:lnTo>
                  <a:lnTo>
                    <a:pt x="0" y="46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Futura-Condensed-Normal" pitchFamily="2" charset="0"/>
              </a:endParaRPr>
            </a:p>
          </p:txBody>
        </p:sp>
      </p:grpSp>
      <p:grpSp>
        <p:nvGrpSpPr>
          <p:cNvPr id="13" name="组合 46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GrpSpPr/>
          <p:nvPr/>
        </p:nvGrpSpPr>
        <p:grpSpPr>
          <a:xfrm>
            <a:off x="2353561" y="2433470"/>
            <a:ext cx="906357" cy="677261"/>
            <a:chOff x="3768337" y="1881704"/>
            <a:chExt cx="1624013" cy="1181100"/>
          </a:xfrm>
          <a:solidFill>
            <a:srgbClr val="FFABAA"/>
          </a:solidFill>
        </p:grpSpPr>
        <p:sp>
          <p:nvSpPr>
            <p:cNvPr id="15" name="Freeform 57"/>
            <p:cNvSpPr>
              <a:spLocks/>
            </p:cNvSpPr>
            <p:nvPr/>
          </p:nvSpPr>
          <p:spPr bwMode="auto">
            <a:xfrm>
              <a:off x="3768337" y="1942029"/>
              <a:ext cx="1093788" cy="1120775"/>
            </a:xfrm>
            <a:custGeom>
              <a:avLst/>
              <a:gdLst>
                <a:gd name="T0" fmla="*/ 689 w 689"/>
                <a:gd name="T1" fmla="*/ 288 h 706"/>
                <a:gd name="T2" fmla="*/ 689 w 689"/>
                <a:gd name="T3" fmla="*/ 706 h 706"/>
                <a:gd name="T4" fmla="*/ 0 w 689"/>
                <a:gd name="T5" fmla="*/ 706 h 706"/>
                <a:gd name="T6" fmla="*/ 0 w 689"/>
                <a:gd name="T7" fmla="*/ 0 h 706"/>
                <a:gd name="T8" fmla="*/ 689 w 689"/>
                <a:gd name="T9" fmla="*/ 0 h 706"/>
                <a:gd name="T10" fmla="*/ 689 w 689"/>
                <a:gd name="T11" fmla="*/ 94 h 706"/>
                <a:gd name="T12" fmla="*/ 598 w 689"/>
                <a:gd name="T13" fmla="*/ 148 h 706"/>
                <a:gd name="T14" fmla="*/ 598 w 689"/>
                <a:gd name="T15" fmla="*/ 94 h 706"/>
                <a:gd name="T16" fmla="*/ 94 w 689"/>
                <a:gd name="T17" fmla="*/ 94 h 706"/>
                <a:gd name="T18" fmla="*/ 94 w 689"/>
                <a:gd name="T19" fmla="*/ 611 h 706"/>
                <a:gd name="T20" fmla="*/ 598 w 689"/>
                <a:gd name="T21" fmla="*/ 611 h 706"/>
                <a:gd name="T22" fmla="*/ 598 w 689"/>
                <a:gd name="T23" fmla="*/ 353 h 706"/>
                <a:gd name="T24" fmla="*/ 689 w 689"/>
                <a:gd name="T25" fmla="*/ 28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9" h="706">
                  <a:moveTo>
                    <a:pt x="689" y="288"/>
                  </a:moveTo>
                  <a:lnTo>
                    <a:pt x="689" y="706"/>
                  </a:lnTo>
                  <a:lnTo>
                    <a:pt x="0" y="706"/>
                  </a:lnTo>
                  <a:lnTo>
                    <a:pt x="0" y="0"/>
                  </a:lnTo>
                  <a:lnTo>
                    <a:pt x="689" y="0"/>
                  </a:lnTo>
                  <a:lnTo>
                    <a:pt x="689" y="94"/>
                  </a:lnTo>
                  <a:lnTo>
                    <a:pt x="598" y="148"/>
                  </a:lnTo>
                  <a:lnTo>
                    <a:pt x="598" y="94"/>
                  </a:lnTo>
                  <a:lnTo>
                    <a:pt x="94" y="94"/>
                  </a:lnTo>
                  <a:lnTo>
                    <a:pt x="94" y="611"/>
                  </a:lnTo>
                  <a:lnTo>
                    <a:pt x="598" y="611"/>
                  </a:lnTo>
                  <a:lnTo>
                    <a:pt x="598" y="353"/>
                  </a:lnTo>
                  <a:lnTo>
                    <a:pt x="689" y="2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Futura-Condensed-Normal" pitchFamily="2" charset="0"/>
              </a:endParaRPr>
            </a:p>
          </p:txBody>
        </p:sp>
        <p:grpSp>
          <p:nvGrpSpPr>
            <p:cNvPr id="16" name="组合 48"/>
            <p:cNvGrpSpPr/>
            <p:nvPr/>
          </p:nvGrpSpPr>
          <p:grpSpPr>
            <a:xfrm>
              <a:off x="4008050" y="1881704"/>
              <a:ext cx="1384300" cy="903287"/>
              <a:chOff x="4008050" y="1881704"/>
              <a:chExt cx="1384300" cy="903287"/>
            </a:xfrm>
            <a:grpFill/>
          </p:grpSpPr>
          <p:sp>
            <p:nvSpPr>
              <p:cNvPr id="17" name="Freeform 50"/>
              <p:cNvSpPr>
                <a:spLocks/>
              </p:cNvSpPr>
              <p:nvPr/>
            </p:nvSpPr>
            <p:spPr bwMode="auto">
              <a:xfrm>
                <a:off x="4862125" y="1881704"/>
                <a:ext cx="530225" cy="403225"/>
              </a:xfrm>
              <a:custGeom>
                <a:avLst/>
                <a:gdLst>
                  <a:gd name="T0" fmla="*/ 334 w 334"/>
                  <a:gd name="T1" fmla="*/ 0 h 254"/>
                  <a:gd name="T2" fmla="*/ 0 w 334"/>
                  <a:gd name="T3" fmla="*/ 254 h 254"/>
                  <a:gd name="T4" fmla="*/ 0 w 334"/>
                  <a:gd name="T5" fmla="*/ 194 h 254"/>
                  <a:gd name="T6" fmla="*/ 334 w 334"/>
                  <a:gd name="T7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4" h="254">
                    <a:moveTo>
                      <a:pt x="334" y="0"/>
                    </a:moveTo>
                    <a:lnTo>
                      <a:pt x="0" y="254"/>
                    </a:lnTo>
                    <a:lnTo>
                      <a:pt x="0" y="194"/>
                    </a:lnTo>
                    <a:lnTo>
                      <a:pt x="33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  <p:sp>
            <p:nvSpPr>
              <p:cNvPr id="18" name="Freeform 58"/>
              <p:cNvSpPr>
                <a:spLocks/>
              </p:cNvSpPr>
              <p:nvPr/>
            </p:nvSpPr>
            <p:spPr bwMode="auto">
              <a:xfrm>
                <a:off x="4717663" y="2189679"/>
                <a:ext cx="144463" cy="206375"/>
              </a:xfrm>
              <a:custGeom>
                <a:avLst/>
                <a:gdLst>
                  <a:gd name="T0" fmla="*/ 91 w 91"/>
                  <a:gd name="T1" fmla="*/ 0 h 130"/>
                  <a:gd name="T2" fmla="*/ 91 w 91"/>
                  <a:gd name="T3" fmla="*/ 60 h 130"/>
                  <a:gd name="T4" fmla="*/ 0 w 91"/>
                  <a:gd name="T5" fmla="*/ 130 h 130"/>
                  <a:gd name="T6" fmla="*/ 0 w 91"/>
                  <a:gd name="T7" fmla="*/ 54 h 130"/>
                  <a:gd name="T8" fmla="*/ 91 w 91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30">
                    <a:moveTo>
                      <a:pt x="91" y="0"/>
                    </a:moveTo>
                    <a:lnTo>
                      <a:pt x="91" y="60"/>
                    </a:lnTo>
                    <a:lnTo>
                      <a:pt x="0" y="130"/>
                    </a:lnTo>
                    <a:lnTo>
                      <a:pt x="0" y="54"/>
                    </a:lnTo>
                    <a:lnTo>
                      <a:pt x="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  <p:sp>
            <p:nvSpPr>
              <p:cNvPr id="19" name="Freeform 61"/>
              <p:cNvSpPr>
                <a:spLocks/>
              </p:cNvSpPr>
              <p:nvPr/>
            </p:nvSpPr>
            <p:spPr bwMode="auto">
              <a:xfrm>
                <a:off x="4008050" y="2275403"/>
                <a:ext cx="709613" cy="509588"/>
              </a:xfrm>
              <a:custGeom>
                <a:avLst/>
                <a:gdLst>
                  <a:gd name="T0" fmla="*/ 447 w 447"/>
                  <a:gd name="T1" fmla="*/ 0 h 321"/>
                  <a:gd name="T2" fmla="*/ 447 w 447"/>
                  <a:gd name="T3" fmla="*/ 76 h 321"/>
                  <a:gd name="T4" fmla="*/ 123 w 447"/>
                  <a:gd name="T5" fmla="*/ 321 h 321"/>
                  <a:gd name="T6" fmla="*/ 0 w 447"/>
                  <a:gd name="T7" fmla="*/ 22 h 321"/>
                  <a:gd name="T8" fmla="*/ 123 w 447"/>
                  <a:gd name="T9" fmla="*/ 186 h 321"/>
                  <a:gd name="T10" fmla="*/ 447 w 447"/>
                  <a:gd name="T11" fmla="*/ 0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7" h="321">
                    <a:moveTo>
                      <a:pt x="447" y="0"/>
                    </a:moveTo>
                    <a:lnTo>
                      <a:pt x="447" y="76"/>
                    </a:lnTo>
                    <a:lnTo>
                      <a:pt x="123" y="321"/>
                    </a:lnTo>
                    <a:lnTo>
                      <a:pt x="0" y="22"/>
                    </a:lnTo>
                    <a:lnTo>
                      <a:pt x="123" y="186"/>
                    </a:lnTo>
                    <a:lnTo>
                      <a:pt x="4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3387478" y="2000301"/>
            <a:ext cx="84451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“Tĩnh </a:t>
            </a:r>
            <a:r>
              <a:rPr lang="en-US" sz="3200" err="1" smtClean="0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tứ” </a:t>
            </a:r>
            <a:r>
              <a:rPr lang="en-US" sz="320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“Hồi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thư”.</a:t>
            </a:r>
            <a:endParaRPr lang="en-US" sz="3200" dirty="0" smtClean="0"/>
          </a:p>
        </p:txBody>
      </p:sp>
      <p:grpSp>
        <p:nvGrpSpPr>
          <p:cNvPr id="21" name="组合 46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GrpSpPr/>
          <p:nvPr/>
        </p:nvGrpSpPr>
        <p:grpSpPr>
          <a:xfrm>
            <a:off x="2375168" y="4034450"/>
            <a:ext cx="906357" cy="677261"/>
            <a:chOff x="3768337" y="1881704"/>
            <a:chExt cx="1624013" cy="1181100"/>
          </a:xfrm>
          <a:solidFill>
            <a:srgbClr val="FFABAA"/>
          </a:solidFill>
        </p:grpSpPr>
        <p:sp>
          <p:nvSpPr>
            <p:cNvPr id="22" name="Freeform 57"/>
            <p:cNvSpPr>
              <a:spLocks/>
            </p:cNvSpPr>
            <p:nvPr/>
          </p:nvSpPr>
          <p:spPr bwMode="auto">
            <a:xfrm>
              <a:off x="3768337" y="1942029"/>
              <a:ext cx="1093788" cy="1120775"/>
            </a:xfrm>
            <a:custGeom>
              <a:avLst/>
              <a:gdLst>
                <a:gd name="T0" fmla="*/ 689 w 689"/>
                <a:gd name="T1" fmla="*/ 288 h 706"/>
                <a:gd name="T2" fmla="*/ 689 w 689"/>
                <a:gd name="T3" fmla="*/ 706 h 706"/>
                <a:gd name="T4" fmla="*/ 0 w 689"/>
                <a:gd name="T5" fmla="*/ 706 h 706"/>
                <a:gd name="T6" fmla="*/ 0 w 689"/>
                <a:gd name="T7" fmla="*/ 0 h 706"/>
                <a:gd name="T8" fmla="*/ 689 w 689"/>
                <a:gd name="T9" fmla="*/ 0 h 706"/>
                <a:gd name="T10" fmla="*/ 689 w 689"/>
                <a:gd name="T11" fmla="*/ 94 h 706"/>
                <a:gd name="T12" fmla="*/ 598 w 689"/>
                <a:gd name="T13" fmla="*/ 148 h 706"/>
                <a:gd name="T14" fmla="*/ 598 w 689"/>
                <a:gd name="T15" fmla="*/ 94 h 706"/>
                <a:gd name="T16" fmla="*/ 94 w 689"/>
                <a:gd name="T17" fmla="*/ 94 h 706"/>
                <a:gd name="T18" fmla="*/ 94 w 689"/>
                <a:gd name="T19" fmla="*/ 611 h 706"/>
                <a:gd name="T20" fmla="*/ 598 w 689"/>
                <a:gd name="T21" fmla="*/ 611 h 706"/>
                <a:gd name="T22" fmla="*/ 598 w 689"/>
                <a:gd name="T23" fmla="*/ 353 h 706"/>
                <a:gd name="T24" fmla="*/ 689 w 689"/>
                <a:gd name="T25" fmla="*/ 28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9" h="706">
                  <a:moveTo>
                    <a:pt x="689" y="288"/>
                  </a:moveTo>
                  <a:lnTo>
                    <a:pt x="689" y="706"/>
                  </a:lnTo>
                  <a:lnTo>
                    <a:pt x="0" y="706"/>
                  </a:lnTo>
                  <a:lnTo>
                    <a:pt x="0" y="0"/>
                  </a:lnTo>
                  <a:lnTo>
                    <a:pt x="689" y="0"/>
                  </a:lnTo>
                  <a:lnTo>
                    <a:pt x="689" y="94"/>
                  </a:lnTo>
                  <a:lnTo>
                    <a:pt x="598" y="148"/>
                  </a:lnTo>
                  <a:lnTo>
                    <a:pt x="598" y="94"/>
                  </a:lnTo>
                  <a:lnTo>
                    <a:pt x="94" y="94"/>
                  </a:lnTo>
                  <a:lnTo>
                    <a:pt x="94" y="611"/>
                  </a:lnTo>
                  <a:lnTo>
                    <a:pt x="598" y="611"/>
                  </a:lnTo>
                  <a:lnTo>
                    <a:pt x="598" y="353"/>
                  </a:lnTo>
                  <a:lnTo>
                    <a:pt x="689" y="2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Futura-Condensed-Normal" pitchFamily="2" charset="0"/>
              </a:endParaRPr>
            </a:p>
          </p:txBody>
        </p:sp>
        <p:grpSp>
          <p:nvGrpSpPr>
            <p:cNvPr id="23" name="组合 48"/>
            <p:cNvGrpSpPr/>
            <p:nvPr/>
          </p:nvGrpSpPr>
          <p:grpSpPr>
            <a:xfrm>
              <a:off x="4008050" y="1881704"/>
              <a:ext cx="1384300" cy="903287"/>
              <a:chOff x="4008050" y="1881704"/>
              <a:chExt cx="1384300" cy="903287"/>
            </a:xfrm>
            <a:grpFill/>
          </p:grpSpPr>
          <p:sp>
            <p:nvSpPr>
              <p:cNvPr id="24" name="Freeform 50"/>
              <p:cNvSpPr>
                <a:spLocks/>
              </p:cNvSpPr>
              <p:nvPr/>
            </p:nvSpPr>
            <p:spPr bwMode="auto">
              <a:xfrm>
                <a:off x="4862125" y="1881704"/>
                <a:ext cx="530225" cy="403225"/>
              </a:xfrm>
              <a:custGeom>
                <a:avLst/>
                <a:gdLst>
                  <a:gd name="T0" fmla="*/ 334 w 334"/>
                  <a:gd name="T1" fmla="*/ 0 h 254"/>
                  <a:gd name="T2" fmla="*/ 0 w 334"/>
                  <a:gd name="T3" fmla="*/ 254 h 254"/>
                  <a:gd name="T4" fmla="*/ 0 w 334"/>
                  <a:gd name="T5" fmla="*/ 194 h 254"/>
                  <a:gd name="T6" fmla="*/ 334 w 334"/>
                  <a:gd name="T7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4" h="254">
                    <a:moveTo>
                      <a:pt x="334" y="0"/>
                    </a:moveTo>
                    <a:lnTo>
                      <a:pt x="0" y="254"/>
                    </a:lnTo>
                    <a:lnTo>
                      <a:pt x="0" y="194"/>
                    </a:lnTo>
                    <a:lnTo>
                      <a:pt x="33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  <p:sp>
            <p:nvSpPr>
              <p:cNvPr id="25" name="Freeform 58"/>
              <p:cNvSpPr>
                <a:spLocks/>
              </p:cNvSpPr>
              <p:nvPr/>
            </p:nvSpPr>
            <p:spPr bwMode="auto">
              <a:xfrm>
                <a:off x="4717663" y="2189679"/>
                <a:ext cx="144463" cy="206375"/>
              </a:xfrm>
              <a:custGeom>
                <a:avLst/>
                <a:gdLst>
                  <a:gd name="T0" fmla="*/ 91 w 91"/>
                  <a:gd name="T1" fmla="*/ 0 h 130"/>
                  <a:gd name="T2" fmla="*/ 91 w 91"/>
                  <a:gd name="T3" fmla="*/ 60 h 130"/>
                  <a:gd name="T4" fmla="*/ 0 w 91"/>
                  <a:gd name="T5" fmla="*/ 130 h 130"/>
                  <a:gd name="T6" fmla="*/ 0 w 91"/>
                  <a:gd name="T7" fmla="*/ 54 h 130"/>
                  <a:gd name="T8" fmla="*/ 91 w 91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30">
                    <a:moveTo>
                      <a:pt x="91" y="0"/>
                    </a:moveTo>
                    <a:lnTo>
                      <a:pt x="91" y="60"/>
                    </a:lnTo>
                    <a:lnTo>
                      <a:pt x="0" y="130"/>
                    </a:lnTo>
                    <a:lnTo>
                      <a:pt x="0" y="54"/>
                    </a:lnTo>
                    <a:lnTo>
                      <a:pt x="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  <p:sp>
            <p:nvSpPr>
              <p:cNvPr id="26" name="Freeform 61"/>
              <p:cNvSpPr>
                <a:spLocks/>
              </p:cNvSpPr>
              <p:nvPr/>
            </p:nvSpPr>
            <p:spPr bwMode="auto">
              <a:xfrm>
                <a:off x="4008050" y="2275403"/>
                <a:ext cx="709613" cy="509588"/>
              </a:xfrm>
              <a:custGeom>
                <a:avLst/>
                <a:gdLst>
                  <a:gd name="T0" fmla="*/ 447 w 447"/>
                  <a:gd name="T1" fmla="*/ 0 h 321"/>
                  <a:gd name="T2" fmla="*/ 447 w 447"/>
                  <a:gd name="T3" fmla="*/ 76 h 321"/>
                  <a:gd name="T4" fmla="*/ 123 w 447"/>
                  <a:gd name="T5" fmla="*/ 321 h 321"/>
                  <a:gd name="T6" fmla="*/ 0 w 447"/>
                  <a:gd name="T7" fmla="*/ 22 h 321"/>
                  <a:gd name="T8" fmla="*/ 123 w 447"/>
                  <a:gd name="T9" fmla="*/ 186 h 321"/>
                  <a:gd name="T10" fmla="*/ 447 w 447"/>
                  <a:gd name="T11" fmla="*/ 0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7" h="321">
                    <a:moveTo>
                      <a:pt x="447" y="0"/>
                    </a:moveTo>
                    <a:lnTo>
                      <a:pt x="447" y="76"/>
                    </a:lnTo>
                    <a:lnTo>
                      <a:pt x="123" y="321"/>
                    </a:lnTo>
                    <a:lnTo>
                      <a:pt x="0" y="22"/>
                    </a:lnTo>
                    <a:lnTo>
                      <a:pt x="123" y="186"/>
                    </a:lnTo>
                    <a:lnTo>
                      <a:pt x="4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3509358" y="4049381"/>
            <a:ext cx="8682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4249852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85850" y="0"/>
            <a:ext cx="362839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4"/>
          <p:cNvPicPr>
            <a:picLocks noChangeAspect="1"/>
          </p:cNvPicPr>
          <p:nvPr/>
        </p:nvPicPr>
        <p:blipFill>
          <a:blip r:embed="rId2"/>
          <a:srcRect l="12111" t="15358" r="13324" b="9373"/>
          <a:stretch>
            <a:fillRect/>
          </a:stretch>
        </p:blipFill>
        <p:spPr>
          <a:xfrm>
            <a:off x="210820" y="2037080"/>
            <a:ext cx="5378450" cy="30854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676900" y="1424226"/>
            <a:ext cx="6096000" cy="4157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CẢM NGHĨ TRONG ĐÊM THANH TĨNH</a:t>
            </a:r>
          </a:p>
          <a:p>
            <a:pPr algn="ctr"/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indent="292100" algn="just">
              <a:lnSpc>
                <a:spcPct val="114000"/>
              </a:lnSpc>
            </a:pP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rọi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indent="292100" algn="just">
              <a:lnSpc>
                <a:spcPct val="114000"/>
              </a:lnSpc>
            </a:pP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92100" algn="just">
              <a:lnSpc>
                <a:spcPct val="114000"/>
              </a:lnSpc>
            </a:pP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Ngẩng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indent="292100" algn="just">
              <a:lnSpc>
                <a:spcPct val="114000"/>
              </a:lnSpc>
            </a:pP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054109" y="4865806"/>
            <a:ext cx="11349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54109" y="5436169"/>
            <a:ext cx="6960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76900" y="6011182"/>
            <a:ext cx="622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Ngẩng &gt;&lt; Cúi (hoạt động)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5162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92150" y="0"/>
            <a:ext cx="362839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4"/>
          <p:cNvPicPr>
            <a:picLocks noChangeAspect="1"/>
          </p:cNvPicPr>
          <p:nvPr/>
        </p:nvPicPr>
        <p:blipFill>
          <a:blip r:embed="rId2"/>
          <a:srcRect l="12111" t="15358" r="13324" b="9373"/>
          <a:stretch>
            <a:fillRect/>
          </a:stretch>
        </p:blipFill>
        <p:spPr>
          <a:xfrm>
            <a:off x="-182880" y="2037080"/>
            <a:ext cx="5378450" cy="30854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62500" y="556685"/>
            <a:ext cx="734060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NGẪU NHIÊN VIẾT NHÂN BUỔI MỚI VỀ QUÊ</a:t>
            </a:r>
          </a:p>
          <a:p>
            <a:pPr algn="ctr"/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lnSpc>
                <a:spcPct val="120000"/>
              </a:lnSpc>
            </a:pP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lnSpc>
                <a:spcPct val="120000"/>
              </a:lnSpc>
            </a:pP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?”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62195" y="2756826"/>
            <a:ext cx="557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12940" y="2756826"/>
            <a:ext cx="552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76706" y="2756826"/>
            <a:ext cx="32754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32800" y="2754686"/>
            <a:ext cx="85309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35010" y="4939126"/>
            <a:ext cx="622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 &gt;&lt; Già (tuổi tác)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87410" y="5752831"/>
            <a:ext cx="622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 &gt;&lt; Trở lại (sự di chuyển)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39103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2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73785" y="-8255"/>
            <a:ext cx="1560195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707" y="1158004"/>
            <a:ext cx="4586442" cy="4586442"/>
          </a:xfrm>
          <a:prstGeom prst="rect">
            <a:avLst/>
          </a:prstGeom>
        </p:spPr>
      </p:pic>
      <p:sp>
        <p:nvSpPr>
          <p:cNvPr id="16" name="Freeform 15"/>
          <p:cNvSpPr>
            <a:spLocks/>
          </p:cNvSpPr>
          <p:nvPr/>
        </p:nvSpPr>
        <p:spPr bwMode="auto">
          <a:xfrm>
            <a:off x="5778501" y="941126"/>
            <a:ext cx="3494510" cy="1763974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BBA4C3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000" b="1" dirty="0" smtClean="0">
                <a:solidFill>
                  <a:srgbClr val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  <a:sym typeface="Bebas" pitchFamily="2" charset="0"/>
              </a:rPr>
              <a:t>GHI NHỚ</a:t>
            </a:r>
            <a:endParaRPr lang="zh-CN" altLang="en-US" sz="4000" b="1" dirty="0">
              <a:solidFill>
                <a:srgbClr val="FFFFFF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  <a:sym typeface="Bebas" pitchFamily="2" charset="0"/>
            </a:endParaRPr>
          </a:p>
        </p:txBody>
      </p:sp>
      <p:sp>
        <p:nvSpPr>
          <p:cNvPr id="19" name="Freeform 46"/>
          <p:cNvSpPr>
            <a:spLocks/>
          </p:cNvSpPr>
          <p:nvPr/>
        </p:nvSpPr>
        <p:spPr bwMode="auto">
          <a:xfrm>
            <a:off x="3619500" y="2425699"/>
            <a:ext cx="7858266" cy="374650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ABAA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71500" indent="-571500" algn="ctr">
              <a:buFontTx/>
              <a:buChar char="-"/>
            </a:pP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Từ trái nghĩa là những từ có nghĩa trái ngược nhau.</a:t>
            </a:r>
          </a:p>
        </p:txBody>
      </p:sp>
    </p:spTree>
    <p:extLst>
      <p:ext uri="{BB962C8B-B14F-4D97-AF65-F5344CB8AC3E}">
        <p14:creationId xmlns:p14="http://schemas.microsoft.com/office/powerpoint/2010/main" val="153526828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6800" y="533401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VD: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9337" y="1121780"/>
            <a:ext cx="64239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Nắng rọi Hương Lô khói tía bay,</a:t>
            </a:r>
          </a:p>
          <a:p>
            <a:r>
              <a:rPr lang="vi-VN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Xa trông dòng thác trước sông này.</a:t>
            </a:r>
          </a:p>
          <a:p>
            <a:r>
              <a:rPr lang="vi-VN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 bay thẳng xuống ba nghìn </a:t>
            </a:r>
            <a:r>
              <a:rPr lang="vi-VN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vi-VN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vi-VN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Tưởng dải Ngân Hà tuột khỏi mây.</a:t>
            </a:r>
          </a:p>
          <a:p>
            <a:endParaRPr lang="vi-VN" sz="20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3733800"/>
            <a:ext cx="1026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1. Dựa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vào kiến thức đã học ở tiểu học, hãy tìm các từ đồng nghĩa với mỗi từ “rọi, trông”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8013" y="4896501"/>
            <a:ext cx="995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Ngoài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nghĩa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“nhìn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”, từ “ trông” còn có nghĩa gì?</a:t>
            </a:r>
          </a:p>
        </p:txBody>
      </p:sp>
    </p:spTree>
    <p:extLst>
      <p:ext uri="{BB962C8B-B14F-4D97-AF65-F5344CB8AC3E}">
        <p14:creationId xmlns:p14="http://schemas.microsoft.com/office/powerpoint/2010/main" val="1242913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72" y="1294544"/>
            <a:ext cx="1458006" cy="26558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52" y="4202130"/>
            <a:ext cx="1458006" cy="26558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952" y="1256444"/>
            <a:ext cx="1458006" cy="2655870"/>
          </a:xfrm>
          <a:prstGeom prst="rect">
            <a:avLst/>
          </a:prstGeom>
        </p:spPr>
      </p:pic>
      <p:grpSp>
        <p:nvGrpSpPr>
          <p:cNvPr id="2" name="组合 61"/>
          <p:cNvGrpSpPr/>
          <p:nvPr/>
        </p:nvGrpSpPr>
        <p:grpSpPr>
          <a:xfrm>
            <a:off x="342901" y="4686870"/>
            <a:ext cx="3416299" cy="1293813"/>
            <a:chOff x="3860318" y="1365618"/>
            <a:chExt cx="6194425" cy="1293813"/>
          </a:xfrm>
        </p:grpSpPr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3860318" y="1365618"/>
              <a:ext cx="6194425" cy="1293813"/>
            </a:xfrm>
            <a:prstGeom prst="rect">
              <a:avLst/>
            </a:prstGeom>
            <a:solidFill>
              <a:srgbClr val="FFABAA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17"/>
            <p:cNvSpPr txBox="1"/>
            <p:nvPr/>
          </p:nvSpPr>
          <p:spPr>
            <a:xfrm>
              <a:off x="4072411" y="1643717"/>
              <a:ext cx="57606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Tuổi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zh-CN" altLang="en-US" sz="2800" dirty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en-US" altLang="zh-CN" sz="2800" dirty="0" smtClean="0"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Rau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</a:p>
          </p:txBody>
        </p:sp>
      </p:grpSp>
      <p:grpSp>
        <p:nvGrpSpPr>
          <p:cNvPr id="4" name="组合 73"/>
          <p:cNvGrpSpPr/>
          <p:nvPr/>
        </p:nvGrpSpPr>
        <p:grpSpPr>
          <a:xfrm>
            <a:off x="916029" y="4358961"/>
            <a:ext cx="2166094" cy="584775"/>
            <a:chOff x="5166830" y="1077992"/>
            <a:chExt cx="3581400" cy="584775"/>
          </a:xfrm>
        </p:grpSpPr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ABAA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7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endParaRPr lang="en-US" altLang="zh-CN" sz="3200" b="1" dirty="0">
                <a:solidFill>
                  <a:srgbClr val="FFABAA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5" name="组合 64"/>
          <p:cNvGrpSpPr/>
          <p:nvPr/>
        </p:nvGrpSpPr>
        <p:grpSpPr>
          <a:xfrm>
            <a:off x="4111841" y="1817870"/>
            <a:ext cx="4028859" cy="1858857"/>
            <a:chOff x="3860318" y="3113455"/>
            <a:chExt cx="6194425" cy="1292225"/>
          </a:xfrm>
        </p:grpSpPr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>
              <a:off x="3860318" y="3113455"/>
              <a:ext cx="6194425" cy="1292225"/>
            </a:xfrm>
            <a:prstGeom prst="rect">
              <a:avLst/>
            </a:prstGeom>
            <a:solidFill>
              <a:srgbClr val="BBA4C3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0" name="TextBox 19"/>
            <p:cNvSpPr txBox="1"/>
            <p:nvPr/>
          </p:nvSpPr>
          <p:spPr>
            <a:xfrm>
              <a:off x="4960369" y="3334527"/>
              <a:ext cx="4137579" cy="962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accent1"/>
                  </a:solidFill>
                  <a:latin typeface="+mn-ea"/>
                  <a:ea typeface="+mn-ea"/>
                </a:defRPr>
              </a:lvl1pPr>
            </a:lstStyle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áo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</a:p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bát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</a:p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tính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</a:p>
          </p:txBody>
        </p:sp>
      </p:grpSp>
      <p:grpSp>
        <p:nvGrpSpPr>
          <p:cNvPr id="6" name="组合 76"/>
          <p:cNvGrpSpPr/>
          <p:nvPr/>
        </p:nvGrpSpPr>
        <p:grpSpPr>
          <a:xfrm>
            <a:off x="4969231" y="1495219"/>
            <a:ext cx="2329345" cy="584775"/>
            <a:chOff x="5166830" y="2825036"/>
            <a:chExt cx="3581400" cy="584775"/>
          </a:xfrm>
        </p:grpSpPr>
        <p:sp>
          <p:nvSpPr>
            <p:cNvPr id="32" name="Rectangle 12"/>
            <p:cNvSpPr>
              <a:spLocks noChangeArrowheads="1"/>
            </p:cNvSpPr>
            <p:nvPr/>
          </p:nvSpPr>
          <p:spPr bwMode="auto">
            <a:xfrm>
              <a:off x="5166830" y="2905493"/>
              <a:ext cx="3581400" cy="423863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BBA4C3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18"/>
            <p:cNvSpPr txBox="1"/>
            <p:nvPr/>
          </p:nvSpPr>
          <p:spPr>
            <a:xfrm>
              <a:off x="5403507" y="2825036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BBA4C3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</a:t>
              </a:r>
              <a:r>
                <a:rPr lang="en-US" altLang="zh-CN" sz="3200" b="1" dirty="0" err="1" smtClean="0">
                  <a:solidFill>
                    <a:srgbClr val="BBA4C3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ành</a:t>
              </a:r>
              <a:endParaRPr lang="en-US" altLang="zh-CN" sz="3200" b="1" dirty="0">
                <a:solidFill>
                  <a:srgbClr val="BBA4C3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7" name="组合 61"/>
          <p:cNvGrpSpPr/>
          <p:nvPr/>
        </p:nvGrpSpPr>
        <p:grpSpPr>
          <a:xfrm>
            <a:off x="8382001" y="5042470"/>
            <a:ext cx="3416299" cy="1293813"/>
            <a:chOff x="3860318" y="1365618"/>
            <a:chExt cx="6194425" cy="1293813"/>
          </a:xfrm>
        </p:grpSpPr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3860318" y="1365618"/>
              <a:ext cx="6194425" cy="1293813"/>
            </a:xfrm>
            <a:prstGeom prst="rect">
              <a:avLst/>
            </a:prstGeom>
            <a:solidFill>
              <a:srgbClr val="FFABAA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6" name="TextBox 17"/>
            <p:cNvSpPr txBox="1"/>
            <p:nvPr/>
          </p:nvSpPr>
          <p:spPr>
            <a:xfrm>
              <a:off x="4072411" y="1643717"/>
              <a:ext cx="57606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vi-VN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Cơm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&gt;&lt; </a:t>
              </a:r>
              <a:r>
                <a:rPr lang="zh-CN" altLang="en-US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en-US" altLang="zh-CN" sz="2800" dirty="0" smtClean="0"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Quả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</a:p>
          </p:txBody>
        </p:sp>
      </p:grpSp>
      <p:grpSp>
        <p:nvGrpSpPr>
          <p:cNvPr id="8" name="组合 73"/>
          <p:cNvGrpSpPr/>
          <p:nvPr/>
        </p:nvGrpSpPr>
        <p:grpSpPr>
          <a:xfrm>
            <a:off x="8955129" y="4714561"/>
            <a:ext cx="2166094" cy="584775"/>
            <a:chOff x="5166830" y="1077992"/>
            <a:chExt cx="3581400" cy="584775"/>
          </a:xfrm>
        </p:grpSpPr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ABAA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9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endParaRPr lang="en-US" altLang="zh-CN" sz="3200" b="1" dirty="0">
                <a:solidFill>
                  <a:srgbClr val="FFABAA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40265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72" y="1294544"/>
            <a:ext cx="1458006" cy="26558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52" y="4202130"/>
            <a:ext cx="1458006" cy="26558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952" y="1256444"/>
            <a:ext cx="1458006" cy="2655870"/>
          </a:xfrm>
          <a:prstGeom prst="rect">
            <a:avLst/>
          </a:prstGeom>
        </p:spPr>
      </p:pic>
      <p:grpSp>
        <p:nvGrpSpPr>
          <p:cNvPr id="22" name="组合 61"/>
          <p:cNvGrpSpPr/>
          <p:nvPr/>
        </p:nvGrpSpPr>
        <p:grpSpPr>
          <a:xfrm>
            <a:off x="330200" y="4686870"/>
            <a:ext cx="3708400" cy="1293813"/>
            <a:chOff x="3837288" y="1365618"/>
            <a:chExt cx="6724062" cy="1293813"/>
          </a:xfrm>
        </p:grpSpPr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solidFill>
              <a:srgbClr val="FFABAA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Tuổi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tuổi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trẻ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zh-CN" altLang="en-US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en-US" altLang="zh-CN" sz="2800" dirty="0" smtClean="0"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Rau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rau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non </a:t>
              </a:r>
            </a:p>
          </p:txBody>
        </p:sp>
      </p:grpSp>
      <p:grpSp>
        <p:nvGrpSpPr>
          <p:cNvPr id="25" name="组合 73"/>
          <p:cNvGrpSpPr/>
          <p:nvPr/>
        </p:nvGrpSpPr>
        <p:grpSpPr>
          <a:xfrm>
            <a:off x="1106529" y="4358961"/>
            <a:ext cx="2166094" cy="584775"/>
            <a:chOff x="5166830" y="1077992"/>
            <a:chExt cx="3581400" cy="584775"/>
          </a:xfrm>
        </p:grpSpPr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ABAA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7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endParaRPr lang="en-US" altLang="zh-CN" sz="3200" b="1" dirty="0">
                <a:solidFill>
                  <a:srgbClr val="FFABAA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28" name="组合 64"/>
          <p:cNvGrpSpPr/>
          <p:nvPr/>
        </p:nvGrpSpPr>
        <p:grpSpPr>
          <a:xfrm>
            <a:off x="4111841" y="1817873"/>
            <a:ext cx="4028859" cy="1858858"/>
            <a:chOff x="3860318" y="3113455"/>
            <a:chExt cx="6194425" cy="1292225"/>
          </a:xfrm>
        </p:grpSpPr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>
              <a:off x="3860318" y="3113455"/>
              <a:ext cx="6194425" cy="1292225"/>
            </a:xfrm>
            <a:prstGeom prst="rect">
              <a:avLst/>
            </a:prstGeom>
            <a:solidFill>
              <a:srgbClr val="BBA4C3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0" name="TextBox 19"/>
            <p:cNvSpPr txBox="1"/>
            <p:nvPr/>
          </p:nvSpPr>
          <p:spPr>
            <a:xfrm>
              <a:off x="4099185" y="3334525"/>
              <a:ext cx="5721240" cy="962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accent1"/>
                  </a:solidFill>
                  <a:latin typeface="+mn-ea"/>
                  <a:ea typeface="+mn-ea"/>
                </a:defRPr>
              </a:lvl1pPr>
            </a:lstStyle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áo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&gt;&lt;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áo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rách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en-US" altLang="zh-CN" sz="2800" dirty="0">
                <a:solidFill>
                  <a:schemeClr val="tx1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bát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bát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vỡ</a:t>
              </a:r>
              <a:endParaRPr lang="en-US" altLang="zh-CN" sz="2800" dirty="0">
                <a:solidFill>
                  <a:schemeClr val="tx1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tính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tính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dữ</a:t>
              </a:r>
              <a:endParaRPr lang="en-US" altLang="zh-CN" sz="2800" dirty="0">
                <a:solidFill>
                  <a:schemeClr val="tx1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31" name="组合 76"/>
          <p:cNvGrpSpPr/>
          <p:nvPr/>
        </p:nvGrpSpPr>
        <p:grpSpPr>
          <a:xfrm>
            <a:off x="4969231" y="1495219"/>
            <a:ext cx="2329345" cy="584775"/>
            <a:chOff x="5166830" y="2825036"/>
            <a:chExt cx="3581400" cy="584775"/>
          </a:xfrm>
        </p:grpSpPr>
        <p:sp>
          <p:nvSpPr>
            <p:cNvPr id="32" name="Rectangle 12"/>
            <p:cNvSpPr>
              <a:spLocks noChangeArrowheads="1"/>
            </p:cNvSpPr>
            <p:nvPr/>
          </p:nvSpPr>
          <p:spPr bwMode="auto">
            <a:xfrm>
              <a:off x="5166830" y="2905493"/>
              <a:ext cx="3581400" cy="423863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BBA4C3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18"/>
            <p:cNvSpPr txBox="1"/>
            <p:nvPr/>
          </p:nvSpPr>
          <p:spPr>
            <a:xfrm>
              <a:off x="5403507" y="2825036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BBA4C3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</a:t>
              </a:r>
              <a:r>
                <a:rPr lang="en-US" altLang="zh-CN" sz="3200" b="1" dirty="0" err="1" smtClean="0">
                  <a:solidFill>
                    <a:srgbClr val="BBA4C3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ành</a:t>
              </a:r>
              <a:endParaRPr lang="en-US" altLang="zh-CN" sz="3200" b="1" dirty="0">
                <a:solidFill>
                  <a:srgbClr val="BBA4C3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34" name="组合 61"/>
          <p:cNvGrpSpPr/>
          <p:nvPr/>
        </p:nvGrpSpPr>
        <p:grpSpPr>
          <a:xfrm>
            <a:off x="7467600" y="5042470"/>
            <a:ext cx="4381501" cy="1293813"/>
            <a:chOff x="3458825" y="1365618"/>
            <a:chExt cx="6595917" cy="1293813"/>
          </a:xfrm>
        </p:grpSpPr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3458825" y="1365618"/>
              <a:ext cx="6595917" cy="1293813"/>
            </a:xfrm>
            <a:prstGeom prst="rect">
              <a:avLst/>
            </a:prstGeom>
            <a:solidFill>
              <a:srgbClr val="FFABAA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6" name="TextBox 17"/>
            <p:cNvSpPr txBox="1"/>
            <p:nvPr/>
          </p:nvSpPr>
          <p:spPr>
            <a:xfrm>
              <a:off x="3707368" y="1643717"/>
              <a:ext cx="62517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vi-VN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Cơm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&gt;&lt;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cơm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sống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zh-CN" altLang="en-US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en-US" altLang="zh-CN" sz="2800" dirty="0" smtClean="0"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just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Quả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quả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xanh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</a:p>
          </p:txBody>
        </p:sp>
      </p:grpSp>
      <p:grpSp>
        <p:nvGrpSpPr>
          <p:cNvPr id="37" name="组合 73"/>
          <p:cNvGrpSpPr/>
          <p:nvPr/>
        </p:nvGrpSpPr>
        <p:grpSpPr>
          <a:xfrm>
            <a:off x="8586829" y="4714561"/>
            <a:ext cx="2166094" cy="584775"/>
            <a:chOff x="5166830" y="1077992"/>
            <a:chExt cx="3581400" cy="584775"/>
          </a:xfrm>
        </p:grpSpPr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ABAA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9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endParaRPr lang="en-US" altLang="zh-CN" sz="3200" b="1" dirty="0">
                <a:solidFill>
                  <a:srgbClr val="FFABAA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403003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73785" y="-8255"/>
            <a:ext cx="1560195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707" y="1158004"/>
            <a:ext cx="4586442" cy="4586442"/>
          </a:xfrm>
          <a:prstGeom prst="rect">
            <a:avLst/>
          </a:prstGeom>
        </p:spPr>
      </p:pic>
      <p:sp>
        <p:nvSpPr>
          <p:cNvPr id="16" name="Freeform 15"/>
          <p:cNvSpPr>
            <a:spLocks/>
          </p:cNvSpPr>
          <p:nvPr/>
        </p:nvSpPr>
        <p:spPr bwMode="auto">
          <a:xfrm>
            <a:off x="5778501" y="941126"/>
            <a:ext cx="3494510" cy="1763974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BBA4C3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000" b="1" dirty="0" smtClean="0">
                <a:solidFill>
                  <a:srgbClr val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  <a:sym typeface="Bebas" pitchFamily="2" charset="0"/>
              </a:rPr>
              <a:t>GHI NHỚ</a:t>
            </a:r>
            <a:endParaRPr lang="zh-CN" altLang="en-US" sz="4000" b="1" dirty="0">
              <a:solidFill>
                <a:srgbClr val="FFFFFF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  <a:sym typeface="Bebas" pitchFamily="2" charset="0"/>
            </a:endParaRPr>
          </a:p>
        </p:txBody>
      </p:sp>
      <p:sp>
        <p:nvSpPr>
          <p:cNvPr id="19" name="Freeform 46"/>
          <p:cNvSpPr>
            <a:spLocks/>
          </p:cNvSpPr>
          <p:nvPr/>
        </p:nvSpPr>
        <p:spPr bwMode="auto">
          <a:xfrm>
            <a:off x="3619500" y="2425699"/>
            <a:ext cx="7858266" cy="374650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ABAA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71500" indent="-571500" algn="ctr">
              <a:buFontTx/>
              <a:buChar char="-"/>
            </a:pP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Từ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trái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nghĩa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là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những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từ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có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ý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nghĩa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trái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ngược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nhau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.</a:t>
            </a:r>
          </a:p>
          <a:p>
            <a:pPr marL="571500" indent="-571500" algn="ctr">
              <a:buFontTx/>
              <a:buChar char="-"/>
            </a:pP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Một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từ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nhiều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nghĩa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có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thể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thuộc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nhiều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cặp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từ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trái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nghĩa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khác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nhau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.</a:t>
            </a:r>
            <a:endParaRPr lang="zh-CN" altLang="en-US" sz="4000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Beba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5503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44897" y="0"/>
            <a:ext cx="1029667" cy="5168900"/>
            <a:chOff x="1544897" y="0"/>
            <a:chExt cx="1029667" cy="5168900"/>
          </a:xfrm>
        </p:grpSpPr>
        <p:sp>
          <p:nvSpPr>
            <p:cNvPr id="8" name="矩形 7"/>
            <p:cNvSpPr/>
            <p:nvPr/>
          </p:nvSpPr>
          <p:spPr>
            <a:xfrm>
              <a:off x="1544897" y="0"/>
              <a:ext cx="1007110" cy="5168900"/>
            </a:xfrm>
            <a:prstGeom prst="rect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558901" y="1777557"/>
              <a:ext cx="1015663" cy="175625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5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</a:rPr>
                <a:t>Lưu</a:t>
              </a:r>
              <a:r>
                <a:rPr lang="en-US" altLang="zh-CN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</a:rPr>
                <a:t> ý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endParaRPr>
            </a:p>
          </p:txBody>
        </p:sp>
      </p:grpSp>
      <p:pic>
        <p:nvPicPr>
          <p:cNvPr id="3" name="图片 2" descr="4"/>
          <p:cNvPicPr>
            <a:picLocks noChangeAspect="1"/>
          </p:cNvPicPr>
          <p:nvPr/>
        </p:nvPicPr>
        <p:blipFill>
          <a:blip r:embed="rId2"/>
          <a:srcRect l="12111" t="15358" r="13324" b="9373"/>
          <a:stretch>
            <a:fillRect/>
          </a:stretch>
        </p:blipFill>
        <p:spPr>
          <a:xfrm>
            <a:off x="-269875" y="4658264"/>
            <a:ext cx="3989705" cy="2289175"/>
          </a:xfrm>
          <a:prstGeom prst="rect">
            <a:avLst/>
          </a:prstGeom>
        </p:spPr>
      </p:pic>
      <p:grpSp>
        <p:nvGrpSpPr>
          <p:cNvPr id="18" name="组合 18"/>
          <p:cNvGrpSpPr/>
          <p:nvPr/>
        </p:nvGrpSpPr>
        <p:grpSpPr>
          <a:xfrm>
            <a:off x="6331869" y="2138785"/>
            <a:ext cx="2446347" cy="1851207"/>
            <a:chOff x="6086967" y="2882928"/>
            <a:chExt cx="2446347" cy="1851207"/>
          </a:xfrm>
        </p:grpSpPr>
        <p:sp>
          <p:nvSpPr>
            <p:cNvPr id="19" name="任意多边形 19"/>
            <p:cNvSpPr/>
            <p:nvPr/>
          </p:nvSpPr>
          <p:spPr>
            <a:xfrm>
              <a:off x="6086967" y="2882928"/>
              <a:ext cx="2446347" cy="1851207"/>
            </a:xfrm>
            <a:custGeom>
              <a:avLst/>
              <a:gdLst>
                <a:gd name="connsiteX0" fmla="*/ 1552486 w 1552486"/>
                <a:gd name="connsiteY0" fmla="*/ 1019798 h 1019798"/>
                <a:gd name="connsiteX1" fmla="*/ 1552486 w 1552486"/>
                <a:gd name="connsiteY1" fmla="*/ 393106 h 1019798"/>
                <a:gd name="connsiteX2" fmla="*/ 1449937 w 1552486"/>
                <a:gd name="connsiteY2" fmla="*/ 393106 h 1019798"/>
                <a:gd name="connsiteX3" fmla="*/ 1449937 w 1552486"/>
                <a:gd name="connsiteY3" fmla="*/ 435835 h 1019798"/>
                <a:gd name="connsiteX4" fmla="*/ 1014102 w 1552486"/>
                <a:gd name="connsiteY4" fmla="*/ 0 h 1019798"/>
                <a:gd name="connsiteX5" fmla="*/ 0 w 1552486"/>
                <a:gd name="connsiteY5" fmla="*/ 122489 h 1019798"/>
                <a:gd name="connsiteX6" fmla="*/ 301952 w 1552486"/>
                <a:gd name="connsiteY6" fmla="*/ 247828 h 1019798"/>
                <a:gd name="connsiteX7" fmla="*/ 968524 w 1552486"/>
                <a:gd name="connsiteY7" fmla="*/ 914400 h 1019798"/>
                <a:gd name="connsiteX8" fmla="*/ 928643 w 1552486"/>
                <a:gd name="connsiteY8" fmla="*/ 914400 h 1019798"/>
                <a:gd name="connsiteX9" fmla="*/ 928643 w 1552486"/>
                <a:gd name="connsiteY9" fmla="*/ 1019798 h 1019798"/>
                <a:gd name="connsiteX10" fmla="*/ 1552486 w 1552486"/>
                <a:gd name="connsiteY10" fmla="*/ 1019798 h 1019798"/>
                <a:gd name="connsiteX0" fmla="*/ 1552486 w 1552486"/>
                <a:gd name="connsiteY0" fmla="*/ 1019798 h 1019798"/>
                <a:gd name="connsiteX1" fmla="*/ 1552486 w 1552486"/>
                <a:gd name="connsiteY1" fmla="*/ 393106 h 1019798"/>
                <a:gd name="connsiteX2" fmla="*/ 1449937 w 1552486"/>
                <a:gd name="connsiteY2" fmla="*/ 393106 h 1019798"/>
                <a:gd name="connsiteX3" fmla="*/ 1449937 w 1552486"/>
                <a:gd name="connsiteY3" fmla="*/ 435835 h 1019798"/>
                <a:gd name="connsiteX4" fmla="*/ 1014102 w 1552486"/>
                <a:gd name="connsiteY4" fmla="*/ 0 h 1019798"/>
                <a:gd name="connsiteX5" fmla="*/ 0 w 1552486"/>
                <a:gd name="connsiteY5" fmla="*/ 122489 h 1019798"/>
                <a:gd name="connsiteX6" fmla="*/ 301952 w 1552486"/>
                <a:gd name="connsiteY6" fmla="*/ 247828 h 1019798"/>
                <a:gd name="connsiteX7" fmla="*/ 968524 w 1552486"/>
                <a:gd name="connsiteY7" fmla="*/ 914400 h 1019798"/>
                <a:gd name="connsiteX8" fmla="*/ 928643 w 1552486"/>
                <a:gd name="connsiteY8" fmla="*/ 914400 h 1019798"/>
                <a:gd name="connsiteX9" fmla="*/ 928643 w 1552486"/>
                <a:gd name="connsiteY9" fmla="*/ 1019798 h 1019798"/>
                <a:gd name="connsiteX10" fmla="*/ 1552486 w 1552486"/>
                <a:gd name="connsiteY10" fmla="*/ 1019798 h 1019798"/>
                <a:gd name="connsiteX0" fmla="*/ 1552486 w 1552486"/>
                <a:gd name="connsiteY0" fmla="*/ 1019798 h 1019798"/>
                <a:gd name="connsiteX1" fmla="*/ 1552486 w 1552486"/>
                <a:gd name="connsiteY1" fmla="*/ 393106 h 1019798"/>
                <a:gd name="connsiteX2" fmla="*/ 1449937 w 1552486"/>
                <a:gd name="connsiteY2" fmla="*/ 393106 h 1019798"/>
                <a:gd name="connsiteX3" fmla="*/ 1449937 w 1552486"/>
                <a:gd name="connsiteY3" fmla="*/ 435835 h 1019798"/>
                <a:gd name="connsiteX4" fmla="*/ 1014102 w 1552486"/>
                <a:gd name="connsiteY4" fmla="*/ 0 h 1019798"/>
                <a:gd name="connsiteX5" fmla="*/ 0 w 1552486"/>
                <a:gd name="connsiteY5" fmla="*/ 122489 h 1019798"/>
                <a:gd name="connsiteX6" fmla="*/ 301952 w 1552486"/>
                <a:gd name="connsiteY6" fmla="*/ 247828 h 1019798"/>
                <a:gd name="connsiteX7" fmla="*/ 968524 w 1552486"/>
                <a:gd name="connsiteY7" fmla="*/ 914400 h 1019798"/>
                <a:gd name="connsiteX8" fmla="*/ 928643 w 1552486"/>
                <a:gd name="connsiteY8" fmla="*/ 914400 h 1019798"/>
                <a:gd name="connsiteX9" fmla="*/ 928643 w 1552486"/>
                <a:gd name="connsiteY9" fmla="*/ 1019798 h 1019798"/>
                <a:gd name="connsiteX10" fmla="*/ 1552486 w 1552486"/>
                <a:gd name="connsiteY10" fmla="*/ 1019798 h 1019798"/>
                <a:gd name="connsiteX0" fmla="*/ 1552486 w 1552486"/>
                <a:gd name="connsiteY0" fmla="*/ 1019798 h 1019798"/>
                <a:gd name="connsiteX1" fmla="*/ 1552486 w 1552486"/>
                <a:gd name="connsiteY1" fmla="*/ 393106 h 1019798"/>
                <a:gd name="connsiteX2" fmla="*/ 1449937 w 1552486"/>
                <a:gd name="connsiteY2" fmla="*/ 393106 h 1019798"/>
                <a:gd name="connsiteX3" fmla="*/ 1449937 w 1552486"/>
                <a:gd name="connsiteY3" fmla="*/ 435835 h 1019798"/>
                <a:gd name="connsiteX4" fmla="*/ 1014102 w 1552486"/>
                <a:gd name="connsiteY4" fmla="*/ 0 h 1019798"/>
                <a:gd name="connsiteX5" fmla="*/ 0 w 1552486"/>
                <a:gd name="connsiteY5" fmla="*/ 122489 h 1019798"/>
                <a:gd name="connsiteX6" fmla="*/ 301952 w 1552486"/>
                <a:gd name="connsiteY6" fmla="*/ 247828 h 1019798"/>
                <a:gd name="connsiteX7" fmla="*/ 977070 w 1552486"/>
                <a:gd name="connsiteY7" fmla="*/ 914400 h 1019798"/>
                <a:gd name="connsiteX8" fmla="*/ 928643 w 1552486"/>
                <a:gd name="connsiteY8" fmla="*/ 914400 h 1019798"/>
                <a:gd name="connsiteX9" fmla="*/ 928643 w 1552486"/>
                <a:gd name="connsiteY9" fmla="*/ 1019798 h 1019798"/>
                <a:gd name="connsiteX10" fmla="*/ 1552486 w 1552486"/>
                <a:gd name="connsiteY10" fmla="*/ 1019798 h 1019798"/>
                <a:gd name="connsiteX0" fmla="*/ 1552486 w 1552486"/>
                <a:gd name="connsiteY0" fmla="*/ 1067086 h 1067086"/>
                <a:gd name="connsiteX1" fmla="*/ 1552486 w 1552486"/>
                <a:gd name="connsiteY1" fmla="*/ 440394 h 1067086"/>
                <a:gd name="connsiteX2" fmla="*/ 1449937 w 1552486"/>
                <a:gd name="connsiteY2" fmla="*/ 440394 h 1067086"/>
                <a:gd name="connsiteX3" fmla="*/ 1449937 w 1552486"/>
                <a:gd name="connsiteY3" fmla="*/ 483123 h 1067086"/>
                <a:gd name="connsiteX4" fmla="*/ 1014102 w 1552486"/>
                <a:gd name="connsiteY4" fmla="*/ 47288 h 1067086"/>
                <a:gd name="connsiteX5" fmla="*/ 0 w 1552486"/>
                <a:gd name="connsiteY5" fmla="*/ 169777 h 1067086"/>
                <a:gd name="connsiteX6" fmla="*/ 301952 w 1552486"/>
                <a:gd name="connsiteY6" fmla="*/ 295116 h 1067086"/>
                <a:gd name="connsiteX7" fmla="*/ 977070 w 1552486"/>
                <a:gd name="connsiteY7" fmla="*/ 961688 h 1067086"/>
                <a:gd name="connsiteX8" fmla="*/ 928643 w 1552486"/>
                <a:gd name="connsiteY8" fmla="*/ 961688 h 1067086"/>
                <a:gd name="connsiteX9" fmla="*/ 928643 w 1552486"/>
                <a:gd name="connsiteY9" fmla="*/ 1067086 h 1067086"/>
                <a:gd name="connsiteX10" fmla="*/ 1552486 w 1552486"/>
                <a:gd name="connsiteY10" fmla="*/ 1067086 h 1067086"/>
                <a:gd name="connsiteX0" fmla="*/ 1552486 w 1552486"/>
                <a:gd name="connsiteY0" fmla="*/ 1174802 h 1174802"/>
                <a:gd name="connsiteX1" fmla="*/ 1552486 w 1552486"/>
                <a:gd name="connsiteY1" fmla="*/ 548110 h 1174802"/>
                <a:gd name="connsiteX2" fmla="*/ 1449937 w 1552486"/>
                <a:gd name="connsiteY2" fmla="*/ 548110 h 1174802"/>
                <a:gd name="connsiteX3" fmla="*/ 1449937 w 1552486"/>
                <a:gd name="connsiteY3" fmla="*/ 590839 h 1174802"/>
                <a:gd name="connsiteX4" fmla="*/ 1014102 w 1552486"/>
                <a:gd name="connsiteY4" fmla="*/ 155004 h 1174802"/>
                <a:gd name="connsiteX5" fmla="*/ 0 w 1552486"/>
                <a:gd name="connsiteY5" fmla="*/ 277493 h 1174802"/>
                <a:gd name="connsiteX6" fmla="*/ 301952 w 1552486"/>
                <a:gd name="connsiteY6" fmla="*/ 402832 h 1174802"/>
                <a:gd name="connsiteX7" fmla="*/ 977070 w 1552486"/>
                <a:gd name="connsiteY7" fmla="*/ 1069404 h 1174802"/>
                <a:gd name="connsiteX8" fmla="*/ 928643 w 1552486"/>
                <a:gd name="connsiteY8" fmla="*/ 1069404 h 1174802"/>
                <a:gd name="connsiteX9" fmla="*/ 928643 w 1552486"/>
                <a:gd name="connsiteY9" fmla="*/ 1174802 h 1174802"/>
                <a:gd name="connsiteX10" fmla="*/ 1552486 w 1552486"/>
                <a:gd name="connsiteY10" fmla="*/ 1174802 h 117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486" h="1174802">
                  <a:moveTo>
                    <a:pt x="1552486" y="1174802"/>
                  </a:moveTo>
                  <a:lnTo>
                    <a:pt x="1552486" y="548110"/>
                  </a:lnTo>
                  <a:lnTo>
                    <a:pt x="1449937" y="548110"/>
                  </a:lnTo>
                  <a:lnTo>
                    <a:pt x="1449937" y="590839"/>
                  </a:lnTo>
                  <a:lnTo>
                    <a:pt x="1014102" y="155004"/>
                  </a:lnTo>
                  <a:cubicBezTo>
                    <a:pt x="764374" y="-89025"/>
                    <a:pt x="312397" y="-42499"/>
                    <a:pt x="0" y="277493"/>
                  </a:cubicBezTo>
                  <a:cubicBezTo>
                    <a:pt x="126288" y="250906"/>
                    <a:pt x="258273" y="363901"/>
                    <a:pt x="301952" y="402832"/>
                  </a:cubicBezTo>
                  <a:lnTo>
                    <a:pt x="977070" y="1069404"/>
                  </a:lnTo>
                  <a:lnTo>
                    <a:pt x="928643" y="1069404"/>
                  </a:lnTo>
                  <a:lnTo>
                    <a:pt x="928643" y="1174802"/>
                  </a:lnTo>
                  <a:lnTo>
                    <a:pt x="1552486" y="1174802"/>
                  </a:lnTo>
                  <a:close/>
                </a:path>
              </a:pathLst>
            </a:custGeom>
            <a:solidFill>
              <a:srgbClr val="BBA4C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Futura-Condensed-Normal" pitchFamily="2" charset="0"/>
              </a:endParaRPr>
            </a:p>
          </p:txBody>
        </p:sp>
        <p:sp>
          <p:nvSpPr>
            <p:cNvPr id="20" name="矩形 20"/>
            <p:cNvSpPr/>
            <p:nvPr/>
          </p:nvSpPr>
          <p:spPr>
            <a:xfrm>
              <a:off x="7844559" y="4079672"/>
              <a:ext cx="184731" cy="58477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endParaRPr lang="zh-CN" altLang="en-US" sz="3200" b="1" dirty="0">
                <a:solidFill>
                  <a:prstClr val="white"/>
                </a:solidFill>
                <a:latin typeface="Futura-Condensed-Normal" pitchFamily="2" charset="0"/>
                <a:ea typeface="方正姚体" panose="02010601030101010101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700000">
              <a:off x="6976460" y="3593275"/>
              <a:ext cx="1270109" cy="58477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altLang="zh-CN" sz="3200" b="1" dirty="0" err="1" smtClean="0">
                  <a:solidFill>
                    <a:prstClr val="white"/>
                  </a:solidFill>
                  <a:latin typeface="Times New Roman" pitchFamily="18" charset="0"/>
                  <a:ea typeface="方正姚体" panose="02010601030101010101" pitchFamily="2" charset="-122"/>
                  <a:cs typeface="Times New Roman" pitchFamily="18" charset="0"/>
                </a:rPr>
                <a:t>Ví</a:t>
              </a:r>
              <a:r>
                <a:rPr lang="en-US" altLang="zh-CN" sz="3200" b="1" dirty="0" smtClean="0">
                  <a:solidFill>
                    <a:prstClr val="white"/>
                  </a:solidFill>
                  <a:latin typeface="Times New Roman" pitchFamily="18" charset="0"/>
                  <a:ea typeface="方正姚体" panose="02010601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prstClr val="white"/>
                  </a:solidFill>
                  <a:latin typeface="Times New Roman" pitchFamily="18" charset="0"/>
                  <a:ea typeface="方正姚体" panose="02010601030101010101" pitchFamily="2" charset="-122"/>
                  <a:cs typeface="Times New Roman" pitchFamily="18" charset="0"/>
                </a:rPr>
                <a:t>Dụ</a:t>
              </a:r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方正姚体" panose="02010601030101010101" pitchFamily="2" charset="-122"/>
                <a:cs typeface="Times New Roman" pitchFamily="18" charset="0"/>
              </a:endParaRPr>
            </a:p>
          </p:txBody>
        </p:sp>
        <p:sp>
          <p:nvSpPr>
            <p:cNvPr id="23" name="Freeform 76"/>
            <p:cNvSpPr>
              <a:spLocks noEditPoints="1"/>
            </p:cNvSpPr>
            <p:nvPr/>
          </p:nvSpPr>
          <p:spPr bwMode="auto">
            <a:xfrm>
              <a:off x="6723727" y="3070144"/>
              <a:ext cx="390942" cy="390942"/>
            </a:xfrm>
            <a:custGeom>
              <a:avLst/>
              <a:gdLst>
                <a:gd name="T0" fmla="*/ 72 w 144"/>
                <a:gd name="T1" fmla="*/ 0 h 144"/>
                <a:gd name="T2" fmla="*/ 0 w 144"/>
                <a:gd name="T3" fmla="*/ 72 h 144"/>
                <a:gd name="T4" fmla="*/ 72 w 144"/>
                <a:gd name="T5" fmla="*/ 144 h 144"/>
                <a:gd name="T6" fmla="*/ 144 w 144"/>
                <a:gd name="T7" fmla="*/ 72 h 144"/>
                <a:gd name="T8" fmla="*/ 72 w 144"/>
                <a:gd name="T9" fmla="*/ 0 h 144"/>
                <a:gd name="T10" fmla="*/ 52 w 144"/>
                <a:gd name="T11" fmla="*/ 34 h 144"/>
                <a:gd name="T12" fmla="*/ 62 w 144"/>
                <a:gd name="T13" fmla="*/ 44 h 144"/>
                <a:gd name="T14" fmla="*/ 52 w 144"/>
                <a:gd name="T15" fmla="*/ 54 h 144"/>
                <a:gd name="T16" fmla="*/ 42 w 144"/>
                <a:gd name="T17" fmla="*/ 44 h 144"/>
                <a:gd name="T18" fmla="*/ 52 w 144"/>
                <a:gd name="T19" fmla="*/ 34 h 144"/>
                <a:gd name="T20" fmla="*/ 88 w 144"/>
                <a:gd name="T21" fmla="*/ 94 h 144"/>
                <a:gd name="T22" fmla="*/ 55 w 144"/>
                <a:gd name="T23" fmla="*/ 121 h 144"/>
                <a:gd name="T24" fmla="*/ 29 w 144"/>
                <a:gd name="T25" fmla="*/ 88 h 144"/>
                <a:gd name="T26" fmla="*/ 62 w 144"/>
                <a:gd name="T27" fmla="*/ 62 h 144"/>
                <a:gd name="T28" fmla="*/ 88 w 144"/>
                <a:gd name="T29" fmla="*/ 94 h 144"/>
                <a:gd name="T30" fmla="*/ 89 w 144"/>
                <a:gd name="T31" fmla="*/ 59 h 144"/>
                <a:gd name="T32" fmla="*/ 73 w 144"/>
                <a:gd name="T33" fmla="*/ 40 h 144"/>
                <a:gd name="T34" fmla="*/ 92 w 144"/>
                <a:gd name="T35" fmla="*/ 24 h 144"/>
                <a:gd name="T36" fmla="*/ 108 w 144"/>
                <a:gd name="T37" fmla="*/ 44 h 144"/>
                <a:gd name="T38" fmla="*/ 89 w 144"/>
                <a:gd name="T39" fmla="*/ 59 h 144"/>
                <a:gd name="T40" fmla="*/ 108 w 144"/>
                <a:gd name="T41" fmla="*/ 94 h 144"/>
                <a:gd name="T42" fmla="*/ 96 w 144"/>
                <a:gd name="T43" fmla="*/ 79 h 144"/>
                <a:gd name="T44" fmla="*/ 111 w 144"/>
                <a:gd name="T45" fmla="*/ 67 h 144"/>
                <a:gd name="T46" fmla="*/ 123 w 144"/>
                <a:gd name="T47" fmla="*/ 82 h 144"/>
                <a:gd name="T48" fmla="*/ 108 w 144"/>
                <a:gd name="T49" fmla="*/ 9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4" h="144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12" y="144"/>
                    <a:pt x="144" y="112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lose/>
                  <a:moveTo>
                    <a:pt x="52" y="34"/>
                  </a:moveTo>
                  <a:cubicBezTo>
                    <a:pt x="58" y="34"/>
                    <a:pt x="62" y="38"/>
                    <a:pt x="62" y="44"/>
                  </a:cubicBezTo>
                  <a:cubicBezTo>
                    <a:pt x="62" y="49"/>
                    <a:pt x="58" y="54"/>
                    <a:pt x="52" y="54"/>
                  </a:cubicBezTo>
                  <a:cubicBezTo>
                    <a:pt x="47" y="54"/>
                    <a:pt x="42" y="49"/>
                    <a:pt x="42" y="44"/>
                  </a:cubicBezTo>
                  <a:cubicBezTo>
                    <a:pt x="42" y="38"/>
                    <a:pt x="47" y="34"/>
                    <a:pt x="52" y="34"/>
                  </a:cubicBezTo>
                  <a:close/>
                  <a:moveTo>
                    <a:pt x="88" y="94"/>
                  </a:moveTo>
                  <a:cubicBezTo>
                    <a:pt x="86" y="111"/>
                    <a:pt x="72" y="122"/>
                    <a:pt x="55" y="121"/>
                  </a:cubicBezTo>
                  <a:cubicBezTo>
                    <a:pt x="39" y="119"/>
                    <a:pt x="27" y="104"/>
                    <a:pt x="29" y="88"/>
                  </a:cubicBezTo>
                  <a:cubicBezTo>
                    <a:pt x="31" y="72"/>
                    <a:pt x="45" y="60"/>
                    <a:pt x="62" y="62"/>
                  </a:cubicBezTo>
                  <a:cubicBezTo>
                    <a:pt x="78" y="64"/>
                    <a:pt x="90" y="78"/>
                    <a:pt x="88" y="94"/>
                  </a:cubicBezTo>
                  <a:close/>
                  <a:moveTo>
                    <a:pt x="89" y="59"/>
                  </a:moveTo>
                  <a:cubicBezTo>
                    <a:pt x="79" y="58"/>
                    <a:pt x="72" y="50"/>
                    <a:pt x="73" y="40"/>
                  </a:cubicBezTo>
                  <a:cubicBezTo>
                    <a:pt x="74" y="30"/>
                    <a:pt x="83" y="23"/>
                    <a:pt x="92" y="24"/>
                  </a:cubicBezTo>
                  <a:cubicBezTo>
                    <a:pt x="102" y="25"/>
                    <a:pt x="109" y="34"/>
                    <a:pt x="108" y="44"/>
                  </a:cubicBezTo>
                  <a:cubicBezTo>
                    <a:pt x="107" y="53"/>
                    <a:pt x="98" y="60"/>
                    <a:pt x="89" y="59"/>
                  </a:cubicBezTo>
                  <a:close/>
                  <a:moveTo>
                    <a:pt x="108" y="94"/>
                  </a:moveTo>
                  <a:cubicBezTo>
                    <a:pt x="101" y="93"/>
                    <a:pt x="95" y="86"/>
                    <a:pt x="96" y="79"/>
                  </a:cubicBezTo>
                  <a:cubicBezTo>
                    <a:pt x="97" y="71"/>
                    <a:pt x="104" y="66"/>
                    <a:pt x="111" y="67"/>
                  </a:cubicBezTo>
                  <a:cubicBezTo>
                    <a:pt x="119" y="68"/>
                    <a:pt x="124" y="74"/>
                    <a:pt x="123" y="82"/>
                  </a:cubicBezTo>
                  <a:cubicBezTo>
                    <a:pt x="123" y="89"/>
                    <a:pt x="116" y="95"/>
                    <a:pt x="108" y="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Futura-Condensed-Normal" pitchFamily="2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289300" y="495446"/>
            <a:ext cx="8039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i="1" dirty="0" smtClean="0">
                <a:latin typeface="+mj-lt"/>
              </a:rPr>
              <a:t>Khi xét các cặp từ trái nghĩa phải dựa trên một cơ sở, một tiêu chí chung</a:t>
            </a:r>
            <a:endParaRPr lang="en-US" sz="3600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72169" y="4666040"/>
            <a:ext cx="70740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Xinh &gt;&lt;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trái nghĩa về vẻ đẹp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 &gt;&lt;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trái nghĩa về chiều cao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ành &gt;&lt; 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trái nghĩa về tính cách</a:t>
            </a:r>
          </a:p>
        </p:txBody>
      </p:sp>
    </p:spTree>
    <p:extLst>
      <p:ext uri="{BB962C8B-B14F-4D97-AF65-F5344CB8AC3E}">
        <p14:creationId xmlns:p14="http://schemas.microsoft.com/office/powerpoint/2010/main" val="106257348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769100" y="-5715"/>
            <a:ext cx="398145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10174584" y="333554"/>
            <a:ext cx="832485" cy="1069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16200000">
            <a:off x="6879345" y="1925617"/>
            <a:ext cx="4616648" cy="24495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Sử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dụng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từ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trái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nghĩa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? 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方正清刻本悦宋简体" panose="02000000000000000000" charset="-122"/>
              <a:cs typeface="Times New Roman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 rot="16200000">
            <a:off x="6473081" y="2915898"/>
            <a:ext cx="1200329" cy="9665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zh-CN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II.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436" y="546986"/>
            <a:ext cx="6462897" cy="64628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6" y="4506595"/>
            <a:ext cx="4406634" cy="24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4717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00" y="4425805"/>
            <a:ext cx="1338620" cy="2438400"/>
          </a:xfrm>
          <a:prstGeom prst="rect">
            <a:avLst/>
          </a:prstGeom>
        </p:spPr>
      </p:pic>
      <p:pic>
        <p:nvPicPr>
          <p:cNvPr id="20" name="Picture 19" descr="F:\未标题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6174" r="32921" b="7680"/>
          <a:stretch/>
        </p:blipFill>
        <p:spPr bwMode="auto">
          <a:xfrm>
            <a:off x="228600" y="3256002"/>
            <a:ext cx="2674961" cy="360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loud Callout 20"/>
          <p:cNvSpPr/>
          <p:nvPr/>
        </p:nvSpPr>
        <p:spPr>
          <a:xfrm>
            <a:off x="884451" y="0"/>
            <a:ext cx="4940489" cy="3248167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928331"/>
            <a:ext cx="106088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		CẢM NGHĨ TRONG ĐÊM THANH TĨNH</a:t>
            </a:r>
          </a:p>
          <a:p>
            <a:pPr lvl="3"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rọi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3"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3"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Ngẩng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3"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302002" y="3867072"/>
            <a:ext cx="93714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NGẪU NHIÊN VIẾT NHÂN BUỔI MỚI VỀ QUÊ</a:t>
            </a: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?”.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94471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34110" y="1917700"/>
            <a:ext cx="4314190" cy="4038599"/>
          </a:xfrm>
          <a:prstGeom prst="rect">
            <a:avLst/>
          </a:prstGeom>
          <a:noFill/>
          <a:ln w="28575">
            <a:solidFill>
              <a:srgbClr val="C5E3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184717" y="745967"/>
            <a:ext cx="2289176" cy="2289176"/>
            <a:chOff x="952817" y="1203167"/>
            <a:chExt cx="2289176" cy="2289176"/>
          </a:xfrm>
        </p:grpSpPr>
        <p:sp>
          <p:nvSpPr>
            <p:cNvPr id="8" name="椭圆 7"/>
            <p:cNvSpPr/>
            <p:nvPr/>
          </p:nvSpPr>
          <p:spPr>
            <a:xfrm>
              <a:off x="952817" y="1203167"/>
              <a:ext cx="2289176" cy="2289176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468"/>
            <a:stretch/>
          </p:blipFill>
          <p:spPr>
            <a:xfrm>
              <a:off x="985544" y="1608729"/>
              <a:ext cx="2234859" cy="1691776"/>
            </a:xfrm>
            <a:prstGeom prst="rect">
              <a:avLst/>
            </a:prstGeom>
          </p:spPr>
        </p:pic>
      </p:grpSp>
      <p:sp>
        <p:nvSpPr>
          <p:cNvPr id="37" name="矩形 1"/>
          <p:cNvSpPr/>
          <p:nvPr/>
        </p:nvSpPr>
        <p:spPr>
          <a:xfrm>
            <a:off x="6794500" y="1905000"/>
            <a:ext cx="4318000" cy="4038599"/>
          </a:xfrm>
          <a:prstGeom prst="rect">
            <a:avLst/>
          </a:prstGeom>
          <a:noFill/>
          <a:ln w="28575">
            <a:solidFill>
              <a:srgbClr val="C5E3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3"/>
          <p:cNvGrpSpPr/>
          <p:nvPr/>
        </p:nvGrpSpPr>
        <p:grpSpPr>
          <a:xfrm>
            <a:off x="7798117" y="733267"/>
            <a:ext cx="2289176" cy="2289176"/>
            <a:chOff x="952817" y="1203167"/>
            <a:chExt cx="2289176" cy="2289176"/>
          </a:xfrm>
        </p:grpSpPr>
        <p:sp>
          <p:nvSpPr>
            <p:cNvPr id="39" name="椭圆 7"/>
            <p:cNvSpPr/>
            <p:nvPr/>
          </p:nvSpPr>
          <p:spPr>
            <a:xfrm>
              <a:off x="952817" y="1203167"/>
              <a:ext cx="2289176" cy="2289176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0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468"/>
            <a:stretch/>
          </p:blipFill>
          <p:spPr>
            <a:xfrm>
              <a:off x="985544" y="1608729"/>
              <a:ext cx="2234859" cy="1691776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1308538" y="3194735"/>
            <a:ext cx="39729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Ngẩng -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Tạo phép đối, góp phần biểu hiện tâm tư trĩu nặng tình cảm quê hương của nhà thơ.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94500" y="3013712"/>
            <a:ext cx="431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- Già,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- Trở lại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Tạo phép đối, làm nổi bật sự thay đổi của chính nhà thơ ở hai thời điểm khác nhau.</a:t>
            </a:r>
            <a:endParaRPr lang="en-US" sz="4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50222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41" grpId="0"/>
      <p:bldP spid="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117600" y="609600"/>
            <a:ext cx="9855200" cy="1270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  <a:endParaRPr lang="zh-CN" alt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00000" flipH="1">
            <a:off x="1628453" y="6063776"/>
            <a:ext cx="1278150" cy="9744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74" y="3670817"/>
            <a:ext cx="3187183" cy="31871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38248" y="2346405"/>
            <a:ext cx="7926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8640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769100" y="-5715"/>
            <a:ext cx="398145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10174584" y="333554"/>
            <a:ext cx="832485" cy="1069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16200000">
            <a:off x="7987341" y="1925617"/>
            <a:ext cx="2400657" cy="24495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Luyện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tập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方正清刻本悦宋简体" panose="02000000000000000000" charset="-122"/>
              <a:cs typeface="Times New Roman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 rot="16200000">
            <a:off x="6657450" y="2668467"/>
            <a:ext cx="1200329" cy="14613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zh-CN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III.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436" y="546986"/>
            <a:ext cx="6462897" cy="64628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6" y="4506595"/>
            <a:ext cx="4406634" cy="24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4678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409853" y="2539864"/>
            <a:ext cx="952676" cy="864048"/>
            <a:chOff x="1968" y="2486"/>
            <a:chExt cx="2869" cy="2728"/>
          </a:xfrm>
        </p:grpSpPr>
        <p:sp>
          <p:nvSpPr>
            <p:cNvPr id="2" name="椭圆 1"/>
            <p:cNvSpPr/>
            <p:nvPr/>
          </p:nvSpPr>
          <p:spPr>
            <a:xfrm>
              <a:off x="2350" y="2727"/>
              <a:ext cx="2487" cy="2487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</a:rPr>
                <a:t>A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pic>
          <p:nvPicPr>
            <p:cNvPr id="9" name="图片 8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1968" y="2486"/>
              <a:ext cx="1262" cy="148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954756" y="2527194"/>
            <a:ext cx="978244" cy="876717"/>
            <a:chOff x="5806" y="2446"/>
            <a:chExt cx="2946" cy="2768"/>
          </a:xfrm>
        </p:grpSpPr>
        <p:sp>
          <p:nvSpPr>
            <p:cNvPr id="3" name="椭圆 2"/>
            <p:cNvSpPr/>
            <p:nvPr/>
          </p:nvSpPr>
          <p:spPr>
            <a:xfrm>
              <a:off x="6265" y="2727"/>
              <a:ext cx="2487" cy="2487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</a:rPr>
                <a:t>B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pic>
          <p:nvPicPr>
            <p:cNvPr id="4" name="图片 3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5806" y="2446"/>
              <a:ext cx="1262" cy="1486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6525234" y="2501854"/>
            <a:ext cx="978244" cy="902055"/>
            <a:chOff x="9806" y="2366"/>
            <a:chExt cx="2946" cy="2848"/>
          </a:xfrm>
        </p:grpSpPr>
        <p:sp>
          <p:nvSpPr>
            <p:cNvPr id="5" name="椭圆 4"/>
            <p:cNvSpPr/>
            <p:nvPr/>
          </p:nvSpPr>
          <p:spPr>
            <a:xfrm>
              <a:off x="10265" y="2727"/>
              <a:ext cx="2487" cy="2487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</a:rPr>
                <a:t>C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pic>
          <p:nvPicPr>
            <p:cNvPr id="6" name="图片 5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9806" y="2366"/>
              <a:ext cx="1262" cy="1486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9095708" y="2527194"/>
            <a:ext cx="978244" cy="876717"/>
            <a:chOff x="14034" y="2446"/>
            <a:chExt cx="2946" cy="2768"/>
          </a:xfrm>
        </p:grpSpPr>
        <p:sp>
          <p:nvSpPr>
            <p:cNvPr id="7" name="椭圆 6"/>
            <p:cNvSpPr/>
            <p:nvPr/>
          </p:nvSpPr>
          <p:spPr>
            <a:xfrm>
              <a:off x="14493" y="2727"/>
              <a:ext cx="2487" cy="2487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</a:rPr>
                <a:t>D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pic>
          <p:nvPicPr>
            <p:cNvPr id="8" name="图片 7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14034" y="2446"/>
              <a:ext cx="1262" cy="1486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1003300" y="697637"/>
            <a:ext cx="1008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Từ trái nghĩa là những từ: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89000" y="3794036"/>
            <a:ext cx="208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03600" y="3795623"/>
            <a:ext cx="208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83300" y="3795623"/>
            <a:ext cx="2082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686800" y="3795623"/>
            <a:ext cx="208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590993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 descr="d2e40e093925d5cd121e9fb2a5a4a00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4448847"/>
            <a:ext cx="1728115" cy="1728115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" y="122829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13102" y="1543442"/>
            <a:ext cx="4591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Rọi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= chiếu/ soi...</a:t>
            </a:r>
            <a:endParaRPr lang="vi-VN" sz="24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0025" y="2476010"/>
            <a:ext cx="661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Trông = ngó/ nhòm...</a:t>
            </a:r>
            <a:endParaRPr lang="vi-VN" sz="2400" i="1" dirty="0">
              <a:solidFill>
                <a:srgbClr val="7030A0"/>
              </a:solidFill>
            </a:endParaRPr>
          </a:p>
        </p:txBody>
      </p:sp>
      <p:pic>
        <p:nvPicPr>
          <p:cNvPr id="15" name="Picture 14" descr="d2e40e093925d5cd121e9fb2a5a4a00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5515" y="1064870"/>
            <a:ext cx="1203527" cy="1203527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>
            <a:off x="9097700" y="3876371"/>
            <a:ext cx="1643605" cy="2093443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 flipH="1">
            <a:off x="6018836" y="439840"/>
            <a:ext cx="5382228" cy="254643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+mj-lt"/>
              </a:rPr>
              <a:t>Em có nhận xét gì về phần âm và phần nghĩa của các từ đồng nghĩa? </a:t>
            </a:r>
            <a:endParaRPr lang="en-US" sz="28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1869" y="3722763"/>
            <a:ext cx="8395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âm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khác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nhau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nghĩa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nhau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gần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nhau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13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05" y="1970305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05" y="3055217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05" y="5355778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05" y="4270231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椭圆 18"/>
          <p:cNvSpPr/>
          <p:nvPr/>
        </p:nvSpPr>
        <p:spPr>
          <a:xfrm>
            <a:off x="1744980" y="318447"/>
            <a:ext cx="591820" cy="591820"/>
          </a:xfrm>
          <a:prstGeom prst="ellipse">
            <a:avLst/>
          </a:prstGeom>
          <a:solidFill>
            <a:srgbClr val="C5E3B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26004"/>
          <a:stretch/>
        </p:blipFill>
        <p:spPr>
          <a:xfrm>
            <a:off x="0" y="0"/>
            <a:ext cx="1355417" cy="1228714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>
            <a:off x="553248" y="1504224"/>
            <a:ext cx="370840" cy="370840"/>
          </a:xfrm>
          <a:prstGeom prst="ellipse">
            <a:avLst/>
          </a:prstGeom>
          <a:solidFill>
            <a:srgbClr val="C5E3B3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935228" y="1587500"/>
            <a:ext cx="330328" cy="330328"/>
          </a:xfrm>
          <a:prstGeom prst="ellipse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9" t="41404"/>
          <a:stretch/>
        </p:blipFill>
        <p:spPr>
          <a:xfrm rot="10800000">
            <a:off x="11076774" y="5885010"/>
            <a:ext cx="1115225" cy="9729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46400" y="265837"/>
            <a:ext cx="812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Nhận định nào về từ trái nghĩa </a:t>
            </a:r>
          </a:p>
          <a:p>
            <a:pPr marL="342900" indent="-342900" algn="ctr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sau đây là đúng 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89000" y="2183537"/>
            <a:ext cx="500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51600" y="330587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96000" y="5617270"/>
            <a:ext cx="4711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D.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1cặp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4244082"/>
            <a:ext cx="64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0146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60" y="2878628"/>
            <a:ext cx="996700" cy="9967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 7"/>
          <p:cNvSpPr/>
          <p:nvPr/>
        </p:nvSpPr>
        <p:spPr>
          <a:xfrm>
            <a:off x="0" y="517525"/>
            <a:ext cx="12255500" cy="128587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25500" y="515035"/>
            <a:ext cx="1049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”?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92815" y="3104634"/>
            <a:ext cx="1609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60" y="4796328"/>
            <a:ext cx="996700" cy="9967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3405515" y="5022334"/>
            <a:ext cx="1417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Mặn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860" y="2942128"/>
            <a:ext cx="996700" cy="9967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9120515" y="3168134"/>
            <a:ext cx="1462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060" y="4707428"/>
            <a:ext cx="996700" cy="9967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9069715" y="4933434"/>
            <a:ext cx="2408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Đằm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9787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8" grpId="0"/>
      <p:bldP spid="30" grpId="0"/>
      <p:bldP spid="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1544897" y="0"/>
            <a:ext cx="1007110" cy="5168900"/>
            <a:chOff x="1544897" y="0"/>
            <a:chExt cx="1007110" cy="5168900"/>
          </a:xfrm>
        </p:grpSpPr>
        <p:sp>
          <p:nvSpPr>
            <p:cNvPr id="7" name="矩形 6"/>
            <p:cNvSpPr/>
            <p:nvPr/>
          </p:nvSpPr>
          <p:spPr>
            <a:xfrm>
              <a:off x="1544897" y="0"/>
              <a:ext cx="1007110" cy="5168900"/>
            </a:xfrm>
            <a:prstGeom prst="rect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708887" y="964757"/>
              <a:ext cx="738664" cy="923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7" y="3201411"/>
            <a:ext cx="2351560" cy="413874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035300" y="395435"/>
            <a:ext cx="8928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1/129</a:t>
            </a:r>
          </a:p>
          <a:p>
            <a:pPr marL="342900" indent="-342900"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Tìm những từ trái nghĩa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36900" y="1866037"/>
            <a:ext cx="8648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4445000" y="5562600"/>
            <a:ext cx="723900" cy="622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486400" y="5295037"/>
            <a:ext cx="6642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	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238500" y="3288437"/>
            <a:ext cx="8648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nghèo</a:t>
            </a:r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072033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3" grpId="0"/>
      <p:bldP spid="3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8"/>
          <p:cNvGrpSpPr/>
          <p:nvPr/>
        </p:nvGrpSpPr>
        <p:grpSpPr>
          <a:xfrm>
            <a:off x="1544897" y="0"/>
            <a:ext cx="1007110" cy="5168900"/>
            <a:chOff x="1544897" y="0"/>
            <a:chExt cx="1007110" cy="5168900"/>
          </a:xfrm>
        </p:grpSpPr>
        <p:sp>
          <p:nvSpPr>
            <p:cNvPr id="7" name="矩形 6"/>
            <p:cNvSpPr/>
            <p:nvPr/>
          </p:nvSpPr>
          <p:spPr>
            <a:xfrm>
              <a:off x="1544897" y="0"/>
              <a:ext cx="1007110" cy="5168900"/>
            </a:xfrm>
            <a:prstGeom prst="rect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708887" y="964757"/>
              <a:ext cx="738664" cy="923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7" y="3201411"/>
            <a:ext cx="2351560" cy="413874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136900" y="1866037"/>
            <a:ext cx="8648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thuê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4445000" y="5562600"/>
            <a:ext cx="723900" cy="622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486400" y="5295037"/>
            <a:ext cx="6642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	     đêm &gt;&lt; ngày, sáng &gt;&lt; tối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238500" y="3288437"/>
            <a:ext cx="8648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444983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/>
      <p:bldP spid="3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3810000"/>
            <a:ext cx="3058794" cy="30587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65" y="6074438"/>
            <a:ext cx="1435670" cy="7943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1200" y="235182"/>
            <a:ext cx="1064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/129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Tìm những từ trái nghĩa với những từ in đậm</a:t>
            </a:r>
          </a:p>
        </p:txBody>
      </p:sp>
      <p:grpSp>
        <p:nvGrpSpPr>
          <p:cNvPr id="18" name="组合 61"/>
          <p:cNvGrpSpPr/>
          <p:nvPr/>
        </p:nvGrpSpPr>
        <p:grpSpPr>
          <a:xfrm>
            <a:off x="4127500" y="2413570"/>
            <a:ext cx="3708400" cy="1293813"/>
            <a:chOff x="3837288" y="1365618"/>
            <a:chExt cx="6724062" cy="1293813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0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Cá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………...</a:t>
              </a:r>
            </a:p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Hoa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……….</a:t>
              </a:r>
            </a:p>
          </p:txBody>
        </p:sp>
      </p:grpSp>
      <p:grpSp>
        <p:nvGrpSpPr>
          <p:cNvPr id="21" name="组合 73"/>
          <p:cNvGrpSpPr/>
          <p:nvPr/>
        </p:nvGrpSpPr>
        <p:grpSpPr>
          <a:xfrm>
            <a:off x="4903829" y="2085661"/>
            <a:ext cx="2166094" cy="584775"/>
            <a:chOff x="5166830" y="1077992"/>
            <a:chExt cx="3581400" cy="584775"/>
          </a:xfrm>
        </p:grpSpPr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3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4" name="组合 61"/>
          <p:cNvGrpSpPr/>
          <p:nvPr/>
        </p:nvGrpSpPr>
        <p:grpSpPr>
          <a:xfrm>
            <a:off x="6972300" y="4915470"/>
            <a:ext cx="3708400" cy="1293813"/>
            <a:chOff x="3837288" y="1365618"/>
            <a:chExt cx="6724062" cy="1293813"/>
          </a:xfrm>
        </p:grpSpPr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6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Cá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cá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ươn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  <a:p>
              <a:pPr algn="just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Hoa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hoa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héo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7" name="组合 73"/>
          <p:cNvGrpSpPr/>
          <p:nvPr/>
        </p:nvGrpSpPr>
        <p:grpSpPr>
          <a:xfrm>
            <a:off x="7748629" y="4587561"/>
            <a:ext cx="2166094" cy="584775"/>
            <a:chOff x="5166830" y="1077992"/>
            <a:chExt cx="3581400" cy="584775"/>
          </a:xfrm>
        </p:grpSpPr>
        <p:sp>
          <p:nvSpPr>
            <p:cNvPr id="28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9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01019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3810000"/>
            <a:ext cx="3058794" cy="30587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65" y="6074438"/>
            <a:ext cx="1435670" cy="794356"/>
          </a:xfrm>
          <a:prstGeom prst="rect">
            <a:avLst/>
          </a:prstGeom>
        </p:spPr>
      </p:pic>
      <p:grpSp>
        <p:nvGrpSpPr>
          <p:cNvPr id="2" name="组合 61"/>
          <p:cNvGrpSpPr/>
          <p:nvPr/>
        </p:nvGrpSpPr>
        <p:grpSpPr>
          <a:xfrm>
            <a:off x="4127500" y="2413570"/>
            <a:ext cx="3708400" cy="1293813"/>
            <a:chOff x="3837288" y="1365618"/>
            <a:chExt cx="6724062" cy="1293813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0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Ăn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……….....</a:t>
              </a:r>
            </a:p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Học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lực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&gt;&lt; …….</a:t>
              </a:r>
            </a:p>
          </p:txBody>
        </p:sp>
      </p:grpSp>
      <p:grpSp>
        <p:nvGrpSpPr>
          <p:cNvPr id="3" name="组合 73"/>
          <p:cNvGrpSpPr/>
          <p:nvPr/>
        </p:nvGrpSpPr>
        <p:grpSpPr>
          <a:xfrm>
            <a:off x="4903829" y="2085661"/>
            <a:ext cx="2166094" cy="584775"/>
            <a:chOff x="5166830" y="1077992"/>
            <a:chExt cx="3581400" cy="584775"/>
          </a:xfrm>
        </p:grpSpPr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3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7" name="组合 61"/>
          <p:cNvGrpSpPr/>
          <p:nvPr/>
        </p:nvGrpSpPr>
        <p:grpSpPr>
          <a:xfrm>
            <a:off x="6705600" y="4788470"/>
            <a:ext cx="3695699" cy="1663094"/>
            <a:chOff x="3860317" y="1365618"/>
            <a:chExt cx="6701033" cy="1663094"/>
          </a:xfrm>
        </p:grpSpPr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1" name="TextBox 17"/>
            <p:cNvSpPr txBox="1"/>
            <p:nvPr/>
          </p:nvSpPr>
          <p:spPr>
            <a:xfrm>
              <a:off x="3883345" y="1643717"/>
              <a:ext cx="6631952" cy="138499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Ăn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ăn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khỏe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  <a:p>
              <a:pPr algn="just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Học lực </a:t>
              </a:r>
              <a:r>
                <a:rPr lang="en-US" altLang="zh-CN" sz="2800" b="1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&gt;&lt; học lực giỏi</a:t>
              </a:r>
            </a:p>
          </p:txBody>
        </p:sp>
      </p:grpSp>
      <p:grpSp>
        <p:nvGrpSpPr>
          <p:cNvPr id="24" name="组合 73"/>
          <p:cNvGrpSpPr/>
          <p:nvPr/>
        </p:nvGrpSpPr>
        <p:grpSpPr>
          <a:xfrm>
            <a:off x="7469229" y="4460561"/>
            <a:ext cx="2166094" cy="584775"/>
            <a:chOff x="5166830" y="1077992"/>
            <a:chExt cx="3581400" cy="584775"/>
          </a:xfrm>
        </p:grpSpPr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30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374383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3810000"/>
            <a:ext cx="3058794" cy="30587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65" y="6074438"/>
            <a:ext cx="1435670" cy="794356"/>
          </a:xfrm>
          <a:prstGeom prst="rect">
            <a:avLst/>
          </a:prstGeom>
        </p:spPr>
      </p:pic>
      <p:grpSp>
        <p:nvGrpSpPr>
          <p:cNvPr id="2" name="组合 61"/>
          <p:cNvGrpSpPr/>
          <p:nvPr/>
        </p:nvGrpSpPr>
        <p:grpSpPr>
          <a:xfrm>
            <a:off x="4127500" y="2413570"/>
            <a:ext cx="3708400" cy="1293813"/>
            <a:chOff x="3837288" y="1365618"/>
            <a:chExt cx="6724062" cy="1293813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0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Chữ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………...</a:t>
              </a:r>
            </a:p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Đất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……….</a:t>
              </a:r>
            </a:p>
          </p:txBody>
        </p:sp>
      </p:grpSp>
      <p:grpSp>
        <p:nvGrpSpPr>
          <p:cNvPr id="3" name="组合 73"/>
          <p:cNvGrpSpPr/>
          <p:nvPr/>
        </p:nvGrpSpPr>
        <p:grpSpPr>
          <a:xfrm>
            <a:off x="4903829" y="2085661"/>
            <a:ext cx="2166094" cy="584775"/>
            <a:chOff x="5166830" y="1077992"/>
            <a:chExt cx="3581400" cy="584775"/>
          </a:xfrm>
        </p:grpSpPr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3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7" name="组合 61"/>
          <p:cNvGrpSpPr/>
          <p:nvPr/>
        </p:nvGrpSpPr>
        <p:grpSpPr>
          <a:xfrm>
            <a:off x="6235700" y="4864670"/>
            <a:ext cx="3708400" cy="1293813"/>
            <a:chOff x="3837288" y="1365618"/>
            <a:chExt cx="6724062" cy="1293813"/>
          </a:xfrm>
        </p:grpSpPr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1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Chữ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chữ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đẹp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Đất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đất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tốt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4" name="组合 73"/>
          <p:cNvGrpSpPr/>
          <p:nvPr/>
        </p:nvGrpSpPr>
        <p:grpSpPr>
          <a:xfrm>
            <a:off x="7012029" y="4536761"/>
            <a:ext cx="2166094" cy="584775"/>
            <a:chOff x="5166830" y="1077992"/>
            <a:chExt cx="3581400" cy="584775"/>
          </a:xfrm>
        </p:grpSpPr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30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4284627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508501" y="-28575"/>
            <a:ext cx="7683500" cy="686752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8" y="4602348"/>
            <a:ext cx="1677037" cy="20200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2600" y="1104037"/>
            <a:ext cx="32639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/129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Điền các từ trái nghĩa thích hợp vào các thành ngữ sau: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21300" y="672237"/>
            <a:ext cx="5892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4000" dirty="0" smtClean="0">
                <a:latin typeface="+mj-lt"/>
              </a:rPr>
              <a:t>- Chân cứng đá </a:t>
            </a:r>
            <a:r>
              <a:rPr lang="en-US" sz="4000" dirty="0" smtClean="0">
                <a:latin typeface="+mj-lt"/>
              </a:rPr>
              <a:t>…..</a:t>
            </a:r>
            <a:endParaRPr lang="vi-VN" sz="4000" dirty="0" smtClean="0">
              <a:latin typeface="+mj-lt"/>
            </a:endParaRPr>
          </a:p>
          <a:p>
            <a:pPr fontAlgn="base"/>
            <a:r>
              <a:rPr lang="vi-VN" sz="4000" dirty="0" smtClean="0">
                <a:latin typeface="+mj-lt"/>
              </a:rPr>
              <a:t>- Có đi có </a:t>
            </a:r>
            <a:r>
              <a:rPr lang="en-US" sz="4000" dirty="0" smtClean="0">
                <a:latin typeface="+mj-lt"/>
              </a:rPr>
              <a:t>……</a:t>
            </a:r>
            <a:endParaRPr lang="vi-VN" sz="4000" dirty="0" smtClean="0">
              <a:latin typeface="+mj-lt"/>
            </a:endParaRPr>
          </a:p>
          <a:p>
            <a:pPr fontAlgn="base"/>
            <a:r>
              <a:rPr lang="vi-VN" sz="4000" dirty="0" smtClean="0">
                <a:latin typeface="+mj-lt"/>
              </a:rPr>
              <a:t>- Gần nhà </a:t>
            </a:r>
            <a:r>
              <a:rPr lang="en-US" sz="4000" dirty="0" smtClean="0">
                <a:latin typeface="+mj-lt"/>
              </a:rPr>
              <a:t>……</a:t>
            </a:r>
            <a:r>
              <a:rPr lang="vi-VN" sz="4000" dirty="0" smtClean="0">
                <a:latin typeface="+mj-lt"/>
              </a:rPr>
              <a:t> ngõ</a:t>
            </a:r>
          </a:p>
          <a:p>
            <a:pPr fontAlgn="base"/>
            <a:r>
              <a:rPr lang="vi-VN" sz="4000" dirty="0" smtClean="0">
                <a:latin typeface="+mj-lt"/>
              </a:rPr>
              <a:t>- Mắt nhắm mắt </a:t>
            </a:r>
            <a:r>
              <a:rPr lang="en-US" sz="4000" dirty="0" smtClean="0">
                <a:latin typeface="+mj-lt"/>
              </a:rPr>
              <a:t>…..</a:t>
            </a:r>
            <a:endParaRPr lang="vi-VN" sz="4000" dirty="0" smtClean="0">
              <a:latin typeface="+mj-lt"/>
            </a:endParaRPr>
          </a:p>
          <a:p>
            <a:pPr fontAlgn="base"/>
            <a:r>
              <a:rPr lang="vi-VN" sz="4000" dirty="0" smtClean="0">
                <a:latin typeface="+mj-lt"/>
              </a:rPr>
              <a:t>- Chạy sấp chạy </a:t>
            </a:r>
            <a:r>
              <a:rPr lang="en-US" sz="4000" dirty="0" smtClean="0">
                <a:latin typeface="+mj-lt"/>
              </a:rPr>
              <a:t>……</a:t>
            </a:r>
            <a:endParaRPr lang="vi-VN" sz="4000" dirty="0" smtClean="0">
              <a:latin typeface="+mj-lt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956300" y="5295900"/>
            <a:ext cx="723900" cy="622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315200" y="5091837"/>
            <a:ext cx="4330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ngửa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623737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508501" y="-28575"/>
            <a:ext cx="7683500" cy="686752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8" y="4602348"/>
            <a:ext cx="1677037" cy="202006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21300" y="672237"/>
            <a:ext cx="5892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4000" dirty="0" smtClean="0">
                <a:latin typeface="+mj-lt"/>
              </a:rPr>
              <a:t>- Vô thưởng vô </a:t>
            </a:r>
            <a:r>
              <a:rPr lang="en-US" sz="4000" dirty="0" smtClean="0">
                <a:latin typeface="+mj-lt"/>
              </a:rPr>
              <a:t>…..</a:t>
            </a:r>
            <a:r>
              <a:rPr lang="vi-VN" sz="4000" dirty="0" smtClean="0">
                <a:latin typeface="+mj-lt"/>
              </a:rPr>
              <a:t>.</a:t>
            </a:r>
          </a:p>
          <a:p>
            <a:pPr fontAlgn="base">
              <a:buFontTx/>
              <a:buChar char="-"/>
            </a:pPr>
            <a:r>
              <a:rPr lang="en-US" sz="4000" dirty="0" smtClean="0">
                <a:latin typeface="+mj-lt"/>
              </a:rPr>
              <a:t> </a:t>
            </a:r>
            <a:r>
              <a:rPr lang="vi-VN" sz="4000" dirty="0" smtClean="0">
                <a:latin typeface="+mj-lt"/>
              </a:rPr>
              <a:t>Bên </a:t>
            </a:r>
            <a:r>
              <a:rPr lang="en-US" sz="4000" dirty="0" smtClean="0">
                <a:latin typeface="+mj-lt"/>
              </a:rPr>
              <a:t>……..</a:t>
            </a:r>
            <a:r>
              <a:rPr lang="vi-VN" sz="4000" dirty="0" smtClean="0">
                <a:latin typeface="+mj-lt"/>
              </a:rPr>
              <a:t> bên khinh</a:t>
            </a:r>
            <a:endParaRPr lang="en-US" sz="4000" dirty="0" smtClean="0">
              <a:latin typeface="+mj-lt"/>
            </a:endParaRPr>
          </a:p>
          <a:p>
            <a:pPr fontAlgn="base">
              <a:buFontTx/>
              <a:buChar char="-"/>
            </a:pP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……. buổi cái</a:t>
            </a:r>
          </a:p>
          <a:p>
            <a:pPr fontAlgn="base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……</a:t>
            </a:r>
          </a:p>
          <a:p>
            <a:pPr fontAlgn="base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……..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473700" y="5105400"/>
            <a:ext cx="723900" cy="622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32600" y="4901337"/>
            <a:ext cx="4330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ráo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82432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508501" y="-28575"/>
            <a:ext cx="7683500" cy="686752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8" y="4602348"/>
            <a:ext cx="1677037" cy="202006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19700" y="418237"/>
            <a:ext cx="64897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Tx/>
              <a:buChar char="-"/>
            </a:pP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Đầu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xuôi …… lọt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 Bàn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tán ……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Trống đánh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kèn thổi ……..</a:t>
            </a:r>
          </a:p>
          <a:p>
            <a:pPr fontAlgn="base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…….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473700" y="5105400"/>
            <a:ext cx="723900" cy="622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32600" y="4901337"/>
            <a:ext cx="4330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Đáp án: đuôi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vào  ngược  gần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743377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 descr="d2e40e093925d5cd121e9fb2a5a4a00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4448847"/>
            <a:ext cx="1728115" cy="1728115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>
            <a:off x="9097700" y="3876371"/>
            <a:ext cx="1643605" cy="2093443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 flipH="1">
            <a:off x="6592042" y="276067"/>
            <a:ext cx="5382228" cy="254643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3769" y="3215560"/>
            <a:ext cx="81987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đồng nghĩa là những từ có nghĩa giống nhau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gần giống nhau.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VD: chết = hi sinh = mất; </a:t>
            </a:r>
          </a:p>
          <a:p>
            <a:pPr lvl="0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bố = ba = cha …</a:t>
            </a:r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13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3484" y="-508000"/>
            <a:ext cx="5325032" cy="7988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5912"/>
            <a:ext cx="4470400" cy="55820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45" y="-14514"/>
            <a:ext cx="4134238" cy="5676698"/>
          </a:xfrm>
          <a:prstGeom prst="rect">
            <a:avLst/>
          </a:prstGeom>
        </p:spPr>
      </p:pic>
      <p:sp>
        <p:nvSpPr>
          <p:cNvPr id="21" name="直接连接符 20"/>
          <p:cNvSpPr>
            <a:spLocks noChangeShapeType="1"/>
          </p:cNvSpPr>
          <p:nvPr/>
        </p:nvSpPr>
        <p:spPr bwMode="auto">
          <a:xfrm>
            <a:off x="4411419" y="3891316"/>
            <a:ext cx="5497314" cy="40064"/>
          </a:xfrm>
          <a:prstGeom prst="line">
            <a:avLst/>
          </a:prstGeom>
          <a:noFill/>
          <a:ln w="6350">
            <a:solidFill>
              <a:schemeClr val="bg1"/>
            </a:solidFill>
            <a:prstDash val="lgDash"/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汉仪家书简" panose="02010609000101010101" pitchFamily="49" charset="-122"/>
              <a:ea typeface="汉仪家书简" panose="02010609000101010101" pitchFamily="49" charset="-122"/>
            </a:endParaRPr>
          </a:p>
        </p:txBody>
      </p:sp>
      <p:pic>
        <p:nvPicPr>
          <p:cNvPr id="26" name="桑葚上的猴子 - 谷雨 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5450" y="-1389063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38500" y="1619250"/>
            <a:ext cx="561975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atin typeface="Times New Roman" pitchFamily="18" charset="0"/>
                <a:cs typeface="Times New Roman" pitchFamily="18" charset="0"/>
              </a:rPr>
              <a:t>C. Từ </a:t>
            </a:r>
          </a:p>
          <a:p>
            <a:pPr algn="ctr"/>
            <a:r>
              <a:rPr lang="en-US" sz="115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endParaRPr lang="en-US" sz="1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824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1" grpId="0" animBg="1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4848799" y="1096957"/>
            <a:ext cx="1421243" cy="134865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4940824" y="2974276"/>
            <a:ext cx="1237193" cy="117400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4972699" y="4574800"/>
            <a:ext cx="1268996" cy="1204187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554410" y="637319"/>
            <a:ext cx="4767246" cy="5583361"/>
            <a:chOff x="-322450" y="168871"/>
            <a:chExt cx="5413655" cy="634043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5119">
              <a:off x="-618408" y="3066073"/>
              <a:ext cx="2942875" cy="2350960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-237411" y="168871"/>
              <a:ext cx="5328616" cy="6340430"/>
              <a:chOff x="-237411" y="168871"/>
              <a:chExt cx="5328616" cy="6340430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947025" y="4583954"/>
                <a:ext cx="1837411" cy="1743573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969" y="3163758"/>
                <a:ext cx="2660207" cy="3345543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9833">
                <a:off x="2491839" y="2556761"/>
                <a:ext cx="2350495" cy="1865085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61528">
                <a:off x="2114473" y="366144"/>
                <a:ext cx="2976732" cy="2378007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366" y="244975"/>
                <a:ext cx="2031433" cy="2673808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315199">
                <a:off x="390854" y="3108774"/>
                <a:ext cx="2765153" cy="3345543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200000">
                <a:off x="2745222" y="1976022"/>
                <a:ext cx="1837411" cy="1743573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589177">
                <a:off x="2482345" y="3694120"/>
                <a:ext cx="2455705" cy="1598734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611981" y="1331738"/>
                <a:ext cx="3724570" cy="2975429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510184">
                <a:off x="1097483" y="597357"/>
                <a:ext cx="2455705" cy="1598734"/>
              </a:xfrm>
              <a:prstGeom prst="rect">
                <a:avLst/>
              </a:prstGeom>
            </p:spPr>
          </p:pic>
          <p:sp>
            <p:nvSpPr>
              <p:cNvPr id="18" name="矩形 17"/>
              <p:cNvSpPr/>
              <p:nvPr/>
            </p:nvSpPr>
            <p:spPr>
              <a:xfrm>
                <a:off x="1226671" y="1660073"/>
                <a:ext cx="2290125" cy="38186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sx="104000" sy="104000" algn="c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5" name="TextBox 17"/>
          <p:cNvSpPr txBox="1"/>
          <p:nvPr/>
        </p:nvSpPr>
        <p:spPr>
          <a:xfrm>
            <a:off x="6304179" y="3146880"/>
            <a:ext cx="5887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Sử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dụng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đồng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âm</a:t>
            </a:r>
            <a:endParaRPr kumimoji="0" lang="id-ID" altLang="zh-CN" sz="44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7335302" y="4754897"/>
            <a:ext cx="2993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Luyện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tập</a:t>
            </a:r>
            <a:endParaRPr kumimoji="0" lang="id-ID" altLang="zh-CN" sz="44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6304178" y="1090259"/>
            <a:ext cx="5473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Thế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nào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là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đồng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âm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?</a:t>
            </a:r>
            <a:endParaRPr kumimoji="0" lang="id-ID" sz="44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159311" y="142350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01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140261" y="3146880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02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140261" y="476139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03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49977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7"/>
          <p:cNvSpPr txBox="1"/>
          <p:nvPr/>
        </p:nvSpPr>
        <p:spPr>
          <a:xfrm>
            <a:off x="1062697" y="913180"/>
            <a:ext cx="104590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I. </a:t>
            </a:r>
            <a:r>
              <a:rPr kumimoji="0" lang="en-US" altLang="zh-CN" sz="66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Thế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nào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là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đồng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âm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?</a:t>
            </a:r>
            <a:endParaRPr kumimoji="0" lang="id-ID" sz="66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3646">
            <a:off x="5386450" y="4543877"/>
            <a:ext cx="1533799" cy="1455466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76815" y="2331810"/>
            <a:ext cx="9237696" cy="3467240"/>
            <a:chOff x="1476815" y="2331810"/>
            <a:chExt cx="9237696" cy="3467240"/>
          </a:xfrm>
        </p:grpSpPr>
        <p:grpSp>
          <p:nvGrpSpPr>
            <p:cNvPr id="14" name="组合 13"/>
            <p:cNvGrpSpPr/>
            <p:nvPr/>
          </p:nvGrpSpPr>
          <p:grpSpPr>
            <a:xfrm>
              <a:off x="1476815" y="2395747"/>
              <a:ext cx="4516803" cy="3403303"/>
              <a:chOff x="1369246" y="2613337"/>
              <a:chExt cx="4516803" cy="3403303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596996" y="2613337"/>
                <a:ext cx="4289053" cy="3403303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953560">
                <a:off x="1083005" y="3122640"/>
                <a:ext cx="2846255" cy="2273774"/>
              </a:xfrm>
              <a:prstGeom prst="rect">
                <a:avLst/>
              </a:prstGeom>
            </p:spPr>
          </p:pic>
        </p:grpSp>
        <p:grpSp>
          <p:nvGrpSpPr>
            <p:cNvPr id="4" name="组合 3"/>
            <p:cNvGrpSpPr/>
            <p:nvPr/>
          </p:nvGrpSpPr>
          <p:grpSpPr>
            <a:xfrm>
              <a:off x="6133665" y="2331810"/>
              <a:ext cx="4580846" cy="3403303"/>
              <a:chOff x="6890244" y="2683602"/>
              <a:chExt cx="4580846" cy="3403303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0244" y="2683602"/>
                <a:ext cx="4289053" cy="3403303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646440" flipH="1">
                <a:off x="8911075" y="3248365"/>
                <a:ext cx="2846255" cy="22737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0461260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1081356" y="252858"/>
            <a:ext cx="10367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Nghĩa của các từ “lồng” có liên quan gì đến nhau không? Em hãy giải thích nghĩa.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1232" y="4390314"/>
            <a:ext cx="2433217" cy="294393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2726788" y="2676464"/>
            <a:ext cx="8912762" cy="54960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Con </a:t>
            </a:r>
            <a:r>
              <a:rPr kumimoji="0" lang="en-US" altLang="zh-CN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ngựa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đang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đứng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bỗng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lồng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lên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.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2593438" y="4038356"/>
            <a:ext cx="8379362" cy="1219444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Mua</a:t>
            </a:r>
            <a:r>
              <a:rPr kumimoji="0" lang="en-US" altLang="zh-CN" sz="4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được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con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chim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bạn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tôi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nhốt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ngay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vào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lồng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7F37231-D21A-45B5-BE9C-A855EB0062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16">
            <a:off x="1264287" y="2222370"/>
            <a:ext cx="935956" cy="15003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29DAAD59-0A99-4544-8A23-17B0A8C8A4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16">
            <a:off x="1358436" y="3910411"/>
            <a:ext cx="935956" cy="15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1731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bldLvl="0" animBg="1"/>
      <p:bldP spid="7" grpId="0" bldLvl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Káº¿t quáº£ hÃ¬nh áº£nh cho ngá»±a lá»ng lÃªn"/>
          <p:cNvPicPr>
            <a:picLocks noChangeAspect="1" noChangeArrowheads="1"/>
          </p:cNvPicPr>
          <p:nvPr/>
        </p:nvPicPr>
        <p:blipFill>
          <a:blip r:embed="rId4"/>
          <a:srcRect r="19630"/>
          <a:stretch>
            <a:fillRect/>
          </a:stretch>
        </p:blipFill>
        <p:spPr bwMode="auto">
          <a:xfrm>
            <a:off x="590550" y="522921"/>
            <a:ext cx="5219700" cy="4535367"/>
          </a:xfrm>
          <a:prstGeom prst="rect">
            <a:avLst/>
          </a:prstGeom>
          <a:noFill/>
        </p:spPr>
      </p:pic>
      <p:sp>
        <p:nvSpPr>
          <p:cNvPr id="14" name="矩形 3"/>
          <p:cNvSpPr/>
          <p:nvPr/>
        </p:nvSpPr>
        <p:spPr bwMode="auto">
          <a:xfrm>
            <a:off x="914400" y="5724464"/>
            <a:ext cx="4552950" cy="54960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ồng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: 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Con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ngựa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chồm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lên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hung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dữ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15" name="矩形 6"/>
          <p:cNvSpPr/>
          <p:nvPr/>
        </p:nvSpPr>
        <p:spPr bwMode="auto">
          <a:xfrm>
            <a:off x="6629400" y="5371856"/>
            <a:ext cx="5505450" cy="1219444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Lồng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: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Đồ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vật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đan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bằng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tre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dùng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để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nhốt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gia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cầm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2052" name="AutoShape 4" descr="Káº¿t quáº£ hÃ¬nh áº£nh cho lá»ng ch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 descr="long-chim-gia-re_lg.jpg"/>
          <p:cNvPicPr>
            <a:picLocks noChangeAspect="1"/>
          </p:cNvPicPr>
          <p:nvPr/>
        </p:nvPicPr>
        <p:blipFill>
          <a:blip r:embed="rId5"/>
          <a:srcRect l="23200" r="26800"/>
          <a:stretch>
            <a:fillRect/>
          </a:stretch>
        </p:blipFill>
        <p:spPr>
          <a:xfrm>
            <a:off x="7096580" y="519113"/>
            <a:ext cx="4009569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179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2" name="AutoShape 4" descr="Káº¿t quáº£ hÃ¬nh áº£nh cho lá»ng ch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6250" y="2343150"/>
            <a:ext cx="4495800" cy="44958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 rot="21099867" flipH="1">
            <a:off x="3752850" y="152400"/>
            <a:ext cx="6362700" cy="314325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xét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lồng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0" y="3744886"/>
            <a:ext cx="2306472" cy="3113114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 rot="554788">
            <a:off x="1202424" y="1461914"/>
            <a:ext cx="5056445" cy="234538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Phát âm giống nhau, nghĩa khác nhau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 rot="21099867" flipH="1">
            <a:off x="3905250" y="304800"/>
            <a:ext cx="6362700" cy="314325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vậy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34498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2" name="AutoShape 4" descr="Káº¿t quáº£ hÃ¬nh áº£nh cho lá»ng ch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0" y="3744886"/>
            <a:ext cx="2306472" cy="3113114"/>
          </a:xfrm>
          <a:prstGeom prst="rect">
            <a:avLst/>
          </a:prstGeom>
        </p:spPr>
      </p:pic>
      <p:sp>
        <p:nvSpPr>
          <p:cNvPr id="10" name="矩形 6"/>
          <p:cNvSpPr/>
          <p:nvPr/>
        </p:nvSpPr>
        <p:spPr bwMode="auto">
          <a:xfrm>
            <a:off x="3217460" y="213002"/>
            <a:ext cx="5505450" cy="1219444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GHI NHỚ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14" name="矩形 6"/>
          <p:cNvSpPr/>
          <p:nvPr/>
        </p:nvSpPr>
        <p:spPr bwMode="auto">
          <a:xfrm>
            <a:off x="2439537" y="1577777"/>
            <a:ext cx="8123830" cy="2038879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đồng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âm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những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giống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nhau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về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âm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thanh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những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khác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xa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nhau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không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liên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quan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gì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với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nhau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37209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7"/>
          <p:cNvSpPr txBox="1"/>
          <p:nvPr/>
        </p:nvSpPr>
        <p:spPr>
          <a:xfrm>
            <a:off x="1293530" y="913180"/>
            <a:ext cx="94820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600" b="1" spc="300" dirty="0" smtClean="0">
                <a:solidFill>
                  <a:srgbClr val="FF0000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II</a:t>
            </a:r>
            <a:r>
              <a:rPr kumimoji="0" lang="en-US" altLang="zh-CN" sz="6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. Sử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dụng từ đồng âm</a:t>
            </a:r>
            <a:endParaRPr kumimoji="0" lang="id-ID" sz="6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3646">
            <a:off x="5386450" y="4543877"/>
            <a:ext cx="1533799" cy="1455466"/>
          </a:xfrm>
          <a:prstGeom prst="rect">
            <a:avLst/>
          </a:prstGeom>
        </p:spPr>
      </p:pic>
      <p:grpSp>
        <p:nvGrpSpPr>
          <p:cNvPr id="2" name="组合 19"/>
          <p:cNvGrpSpPr/>
          <p:nvPr/>
        </p:nvGrpSpPr>
        <p:grpSpPr>
          <a:xfrm>
            <a:off x="1476815" y="2331810"/>
            <a:ext cx="9237696" cy="3467240"/>
            <a:chOff x="1476815" y="2331810"/>
            <a:chExt cx="9237696" cy="3467240"/>
          </a:xfrm>
        </p:grpSpPr>
        <p:grpSp>
          <p:nvGrpSpPr>
            <p:cNvPr id="3" name="组合 13"/>
            <p:cNvGrpSpPr/>
            <p:nvPr/>
          </p:nvGrpSpPr>
          <p:grpSpPr>
            <a:xfrm>
              <a:off x="1476815" y="2395747"/>
              <a:ext cx="4516803" cy="3403303"/>
              <a:chOff x="1369246" y="2613337"/>
              <a:chExt cx="4516803" cy="3403303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596996" y="2613337"/>
                <a:ext cx="4289053" cy="3403303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953560">
                <a:off x="1083005" y="3122640"/>
                <a:ext cx="2846255" cy="2273774"/>
              </a:xfrm>
              <a:prstGeom prst="rect">
                <a:avLst/>
              </a:prstGeom>
            </p:spPr>
          </p:pic>
        </p:grpSp>
        <p:grpSp>
          <p:nvGrpSpPr>
            <p:cNvPr id="4" name="组合 3"/>
            <p:cNvGrpSpPr/>
            <p:nvPr/>
          </p:nvGrpSpPr>
          <p:grpSpPr>
            <a:xfrm>
              <a:off x="6133665" y="2331810"/>
              <a:ext cx="4580846" cy="3403303"/>
              <a:chOff x="6890244" y="2683602"/>
              <a:chExt cx="4580846" cy="3403303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0244" y="2683602"/>
                <a:ext cx="4289053" cy="3403303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646440" flipH="1">
                <a:off x="8911075" y="3248365"/>
                <a:ext cx="2846255" cy="22737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5562298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1081356" y="252858"/>
            <a:ext cx="10367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2112638" y="738458"/>
            <a:ext cx="8912762" cy="54960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Con </a:t>
            </a:r>
            <a:r>
              <a:rPr kumimoji="0" lang="en-US" altLang="zh-CN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ngựa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đang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đứng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bỗng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lồng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lên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.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1979288" y="2100350"/>
            <a:ext cx="8379362" cy="1219444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Mua</a:t>
            </a:r>
            <a:r>
              <a:rPr kumimoji="0" lang="en-US" altLang="zh-CN" sz="4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được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con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chim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bạn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tôi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nhốt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ngay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vào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lồng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7F37231-D21A-45B5-BE9C-A855EB006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16">
            <a:off x="650137" y="284364"/>
            <a:ext cx="935956" cy="15003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29DAAD59-0A99-4544-8A23-17B0A8C8A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16">
            <a:off x="744286" y="1972405"/>
            <a:ext cx="935956" cy="1500357"/>
          </a:xfrm>
          <a:prstGeom prst="rect">
            <a:avLst/>
          </a:prstGeom>
        </p:spPr>
      </p:pic>
      <p:pic>
        <p:nvPicPr>
          <p:cNvPr id="10" name="Picture 9" descr="22858PICdbgea5Gz679dY_PIC20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8186" y="2825086"/>
            <a:ext cx="4013863" cy="4013863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 rot="21099867" flipH="1">
            <a:off x="4427028" y="652040"/>
            <a:ext cx="5866225" cy="2757988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“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6"/>
          <p:cNvSpPr/>
          <p:nvPr/>
        </p:nvSpPr>
        <p:spPr bwMode="auto">
          <a:xfrm>
            <a:off x="1626720" y="4354506"/>
            <a:ext cx="8379362" cy="1219444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 </a:t>
            </a:r>
            <a:r>
              <a:rPr kumimoji="0" lang="en-US" altLang="zh-CN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Dựa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vào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ngữ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cảnh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của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câu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nói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4638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bldLvl="0" animBg="1"/>
      <p:bldP spid="7" grpId="0" bldLvl="0" animBg="1"/>
      <p:bldP spid="11" grpId="0" animBg="1"/>
      <p:bldP spid="11" grpId="1" animBg="1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1897520" y="239211"/>
            <a:ext cx="2390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600" b="1" spc="300" dirty="0" smtClean="0">
                <a:solidFill>
                  <a:srgbClr val="FF0000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1. Ví dụ: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38EA8E20-56EC-4085-BE0A-46CDB0F3FC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6" y="3802390"/>
            <a:ext cx="2709088" cy="2740219"/>
          </a:xfrm>
          <a:prstGeom prst="rect">
            <a:avLst/>
          </a:prstGeom>
        </p:spPr>
      </p:pic>
      <p:sp>
        <p:nvSpPr>
          <p:cNvPr id="20" name="矩形 6"/>
          <p:cNvSpPr/>
          <p:nvPr/>
        </p:nvSpPr>
        <p:spPr bwMode="auto">
          <a:xfrm>
            <a:off x="3394882" y="912838"/>
            <a:ext cx="6486097" cy="865173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 dirty="0" smtClean="0">
                <a:solidFill>
                  <a:srgbClr val="0070C0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Đem cá về kho!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22" name="矩形 6"/>
          <p:cNvSpPr/>
          <p:nvPr/>
        </p:nvSpPr>
        <p:spPr bwMode="auto">
          <a:xfrm>
            <a:off x="3235656" y="2211651"/>
            <a:ext cx="6486097" cy="865173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 dirty="0" smtClean="0">
                <a:solidFill>
                  <a:srgbClr val="0070C0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- Kho (1): </a:t>
            </a:r>
            <a:r>
              <a:rPr lang="en-US" altLang="zh-CN" sz="3600" noProof="0" dirty="0" smtClean="0">
                <a:solidFill>
                  <a:schemeClr val="tx1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Hoạt động nấu thức ăn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3" name="矩形 6"/>
          <p:cNvSpPr/>
          <p:nvPr/>
        </p:nvSpPr>
        <p:spPr bwMode="auto">
          <a:xfrm>
            <a:off x="3235656" y="4739912"/>
            <a:ext cx="8856260" cy="865173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 dirty="0" smtClean="0">
                <a:solidFill>
                  <a:srgbClr val="0070C0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- Kho (2): </a:t>
            </a:r>
            <a:r>
              <a:rPr lang="en-US" altLang="zh-CN" sz="3600" noProof="0" dirty="0" smtClean="0">
                <a:solidFill>
                  <a:schemeClr val="tx1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Nơi tập trung cất giữ đồ đạc, tài sản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4" name="矩形 6"/>
          <p:cNvSpPr/>
          <p:nvPr/>
        </p:nvSpPr>
        <p:spPr bwMode="auto">
          <a:xfrm>
            <a:off x="3394882" y="3410057"/>
            <a:ext cx="6486097" cy="865173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 dirty="0" smtClean="0">
                <a:solidFill>
                  <a:srgbClr val="7030A0"/>
                </a:solidFill>
                <a:latin typeface="Times New Roman"/>
                <a:ea typeface="汉仪家书简" panose="02010609000101010101" pitchFamily="49" charset="-122"/>
                <a:cs typeface="Times New Roman"/>
              </a:rPr>
              <a:t>→ Đem cá về kho tiêu!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  <p:sp>
        <p:nvSpPr>
          <p:cNvPr id="28" name="矩形 6"/>
          <p:cNvSpPr/>
          <p:nvPr/>
        </p:nvSpPr>
        <p:spPr bwMode="auto">
          <a:xfrm>
            <a:off x="3394882" y="5624488"/>
            <a:ext cx="6486097" cy="865173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 dirty="0" smtClean="0">
                <a:solidFill>
                  <a:srgbClr val="7030A0"/>
                </a:solidFill>
                <a:latin typeface="Times New Roman"/>
                <a:ea typeface="汉仪家书简" panose="02010609000101010101" pitchFamily="49" charset="-122"/>
                <a:cs typeface="Times New Roman"/>
              </a:rPr>
              <a:t>→ Đem cá về kho hàng!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4745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0" grpId="0"/>
      <p:bldP spid="22" grpId="0"/>
      <p:bldP spid="23" grpId="0"/>
      <p:bldP spid="24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 descr="d2e40e093925d5cd121e9fb2a5a4a00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4448847"/>
            <a:ext cx="1728115" cy="1728115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49625" y="2128760"/>
            <a:ext cx="661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ngó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nhòm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dòm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9295" y="2886201"/>
            <a:ext cx="8928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nom,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….. </a:t>
            </a:r>
            <a:endParaRPr lang="vi-VN" sz="24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5188" y="4060342"/>
            <a:ext cx="748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ngóng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hi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i="1" dirty="0">
              <a:solidFill>
                <a:srgbClr val="7030A0"/>
              </a:solidFill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>
            <a:off x="9097700" y="3876371"/>
            <a:ext cx="1643605" cy="2093443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 flipH="1">
            <a:off x="6878471" y="532438"/>
            <a:ext cx="4696212" cy="254643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Ngoài nghĩa “nhìn”,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từ “trông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 còn có nghĩa gì?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0214" y="5092415"/>
            <a:ext cx="8395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i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Một từ nhiều nghĩa có thể thuộc vào nhiều nhóm từ đồng nghĩa khác nhau</a:t>
            </a:r>
            <a:r>
              <a:rPr lang="vi-VN" sz="3200" i="1" dirty="0" smtClean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2913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2" name="AutoShape 4" descr="Káº¿t quáº£ hÃ¬nh áº£nh cho lá»ng ch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0" y="3744886"/>
            <a:ext cx="2306472" cy="3113114"/>
          </a:xfrm>
          <a:prstGeom prst="rect">
            <a:avLst/>
          </a:prstGeom>
        </p:spPr>
      </p:pic>
      <p:sp>
        <p:nvSpPr>
          <p:cNvPr id="10" name="矩形 6"/>
          <p:cNvSpPr/>
          <p:nvPr/>
        </p:nvSpPr>
        <p:spPr bwMode="auto">
          <a:xfrm>
            <a:off x="3708779" y="526901"/>
            <a:ext cx="6759054" cy="1219444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2. Bài học: 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Ghi nhớ (SGK/136)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14" name="矩形 6"/>
          <p:cNvSpPr/>
          <p:nvPr/>
        </p:nvSpPr>
        <p:spPr bwMode="auto">
          <a:xfrm>
            <a:off x="2497540" y="2314756"/>
            <a:ext cx="8652681" cy="2038879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Trong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giao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tiếp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phải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chú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ý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đến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ngữ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cảnh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để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tránh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hiểu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sai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của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hoặc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dùng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với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nước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đôi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do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hiện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tượng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đồng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âm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. 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23540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7"/>
          <p:cNvSpPr txBox="1"/>
          <p:nvPr/>
        </p:nvSpPr>
        <p:spPr>
          <a:xfrm>
            <a:off x="2618543" y="995067"/>
            <a:ext cx="6909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0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III. </a:t>
            </a:r>
            <a:r>
              <a:rPr lang="en-US" altLang="zh-CN" sz="80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Luyện</a:t>
            </a:r>
            <a:r>
              <a:rPr lang="en-US" altLang="zh-CN" sz="80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80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tập</a:t>
            </a:r>
            <a:endParaRPr kumimoji="0" lang="id-ID" sz="80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3646">
            <a:off x="5386450" y="4543877"/>
            <a:ext cx="1533799" cy="1455466"/>
          </a:xfrm>
          <a:prstGeom prst="rect">
            <a:avLst/>
          </a:prstGeom>
        </p:spPr>
      </p:pic>
      <p:grpSp>
        <p:nvGrpSpPr>
          <p:cNvPr id="2" name="组合 19"/>
          <p:cNvGrpSpPr/>
          <p:nvPr/>
        </p:nvGrpSpPr>
        <p:grpSpPr>
          <a:xfrm>
            <a:off x="1476815" y="2331810"/>
            <a:ext cx="9237696" cy="3467240"/>
            <a:chOff x="1476815" y="2331810"/>
            <a:chExt cx="9237696" cy="3467240"/>
          </a:xfrm>
        </p:grpSpPr>
        <p:grpSp>
          <p:nvGrpSpPr>
            <p:cNvPr id="3" name="组合 13"/>
            <p:cNvGrpSpPr/>
            <p:nvPr/>
          </p:nvGrpSpPr>
          <p:grpSpPr>
            <a:xfrm>
              <a:off x="1476815" y="2395747"/>
              <a:ext cx="4516803" cy="3403303"/>
              <a:chOff x="1369246" y="2613337"/>
              <a:chExt cx="4516803" cy="3403303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596996" y="2613337"/>
                <a:ext cx="4289053" cy="3403303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953560">
                <a:off x="1083005" y="3122640"/>
                <a:ext cx="2846255" cy="2273774"/>
              </a:xfrm>
              <a:prstGeom prst="rect">
                <a:avLst/>
              </a:prstGeom>
            </p:spPr>
          </p:pic>
        </p:grpSp>
        <p:grpSp>
          <p:nvGrpSpPr>
            <p:cNvPr id="4" name="组合 3"/>
            <p:cNvGrpSpPr/>
            <p:nvPr/>
          </p:nvGrpSpPr>
          <p:grpSpPr>
            <a:xfrm>
              <a:off x="6133665" y="2331810"/>
              <a:ext cx="4580846" cy="3403303"/>
              <a:chOff x="6890244" y="2683602"/>
              <a:chExt cx="4580846" cy="3403303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0244" y="2683602"/>
                <a:ext cx="4289053" cy="3403303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646440" flipH="1">
                <a:off x="8911075" y="3248365"/>
                <a:ext cx="2846255" cy="22737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6849545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5489" y="47803"/>
            <a:ext cx="645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/136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885" y="1487150"/>
            <a:ext cx="135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9087" y="690922"/>
            <a:ext cx="8178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Bộ phận của cơ thể người hoặc động vật </a:t>
            </a:r>
          </a:p>
          <a:p>
            <a:pPr algn="just"/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(cổ gà...)</a:t>
            </a:r>
            <a:endParaRPr lang="en-US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 flipV="1">
            <a:off x="1583140" y="1187356"/>
            <a:ext cx="1915947" cy="6229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</p:cNvCxnSpPr>
          <p:nvPr/>
        </p:nvCxnSpPr>
        <p:spPr>
          <a:xfrm>
            <a:off x="1583140" y="1810316"/>
            <a:ext cx="1915947" cy="3460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83140" y="1772918"/>
            <a:ext cx="1915947" cy="147524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22" idx="1"/>
          </p:cNvCxnSpPr>
          <p:nvPr/>
        </p:nvCxnSpPr>
        <p:spPr>
          <a:xfrm>
            <a:off x="1583140" y="1771627"/>
            <a:ext cx="1915947" cy="27992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99087" y="1877372"/>
            <a:ext cx="8178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2. Bộ phận của đồ vật bao quanh cổ hoặc chân người </a:t>
            </a:r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(cổ áo, cổ giầy...)</a:t>
            </a:r>
            <a:endParaRPr lang="en-US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99087" y="3045435"/>
            <a:ext cx="8178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3. Bộ phận của đồ vật, hình dáng dài và thon giống cổ người </a:t>
            </a:r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(cổ bình, cổ lọ...)</a:t>
            </a:r>
            <a:endParaRPr lang="en-US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99087" y="4293916"/>
            <a:ext cx="8178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Cổ tay, cổ chân</a:t>
            </a:r>
            <a:endParaRPr lang="en-US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384" y="5187967"/>
            <a:ext cx="11374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Đồng âm với danh từ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“cổ”: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 xưa, cổ kính...(xưa, cũ, lâu đời)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1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9" grpId="0"/>
      <p:bldP spid="21" grpId="0"/>
      <p:bldP spid="22" grpId="0"/>
      <p:bldP spid="2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5489" y="378294"/>
            <a:ext cx="645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3/136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205428"/>
              </p:ext>
            </p:extLst>
          </p:nvPr>
        </p:nvGraphicFramePr>
        <p:xfrm>
          <a:off x="95535" y="1585936"/>
          <a:ext cx="11589235" cy="3559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3068"/>
                <a:gridCol w="6826167"/>
              </a:tblGrid>
              <a:tr h="69166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Đặt</a:t>
                      </a:r>
                      <a:r>
                        <a:rPr lang="en-US" sz="2400" baseline="0" dirty="0" smtClean="0"/>
                        <a:t> câu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218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a) 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Bàn</a:t>
                      </a:r>
                      <a:r>
                        <a:rPr lang="en-US" sz="2400" baseline="0" dirty="0" smtClean="0"/>
                        <a:t> (DT) –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Bàn</a:t>
                      </a:r>
                      <a:r>
                        <a:rPr lang="en-US" sz="2400" baseline="0" dirty="0" smtClean="0"/>
                        <a:t> (ĐT)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426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b) 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Sâu</a:t>
                      </a:r>
                      <a:r>
                        <a:rPr lang="en-US" sz="2400" baseline="0" dirty="0" smtClean="0"/>
                        <a:t> (DT) –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Sâu</a:t>
                      </a:r>
                      <a:r>
                        <a:rPr lang="en-US" sz="2400" baseline="0" dirty="0" smtClean="0"/>
                        <a:t> (TT)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9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c) 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2400" baseline="0" dirty="0" smtClean="0"/>
                        <a:t> (DT) –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2400" baseline="0" dirty="0" smtClean="0"/>
                        <a:t> (số từ)</a:t>
                      </a:r>
                      <a:endParaRPr lang="en-US" sz="2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91954" y="2312873"/>
            <a:ext cx="6540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Chúng tôi đang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với nhau về việc chuyển cái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đi chỗ khác.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1954" y="3271749"/>
            <a:ext cx="6540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 con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làm cho vỏ cây bị nứt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hơn.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1954" y="4460372"/>
            <a:ext cx="6540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vừa rồi, tôi về quê tận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lần.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01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5489" y="378294"/>
            <a:ext cx="645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4/136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885" y="1869288"/>
            <a:ext cx="84920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Vạc (A):</a:t>
            </a:r>
            <a:r>
              <a:rPr lang="en-US" sz="3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cái vạc 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000" i="1" dirty="0" smtClean="0"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vi-VN" sz="3000" i="1" dirty="0">
                <a:latin typeface="Times New Roman" pitchFamily="18" charset="0"/>
                <a:cs typeface="Times New Roman" pitchFamily="18" charset="0"/>
              </a:rPr>
              <a:t>dùng để nấu, giống cái chảo lớn và </a:t>
            </a:r>
            <a:r>
              <a:rPr lang="vi-VN" sz="3000" i="1" dirty="0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Vạc (B): </a:t>
            </a:r>
            <a:r>
              <a:rPr lang="en-US" sz="3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vạc 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000" i="1" dirty="0" smtClean="0">
                <a:latin typeface="Times New Roman" pitchFamily="18" charset="0"/>
                <a:cs typeface="Times New Roman" pitchFamily="18" charset="0"/>
              </a:rPr>
              <a:t>him </a:t>
            </a:r>
            <a:r>
              <a:rPr lang="vi-VN" sz="3000" i="1" dirty="0">
                <a:latin typeface="Times New Roman" pitchFamily="18" charset="0"/>
                <a:cs typeface="Times New Roman" pitchFamily="18" charset="0"/>
              </a:rPr>
              <a:t>có chân cao, cùng họ với </a:t>
            </a:r>
            <a:r>
              <a:rPr lang="vi-VN" sz="3000" i="1" dirty="0" smtClean="0"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vi-VN" sz="3000" i="1" dirty="0">
                <a:latin typeface="Times New Roman" pitchFamily="18" charset="0"/>
                <a:cs typeface="Times New Roman" pitchFamily="18" charset="0"/>
              </a:rPr>
              <a:t>, thường đi ăn đêm, kêu rất </a:t>
            </a:r>
            <a:r>
              <a:rPr lang="vi-VN" sz="3000" i="1" dirty="0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885" y="4104262"/>
            <a:ext cx="6540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Đồng (A): </a:t>
            </a:r>
            <a:r>
              <a:rPr lang="en-US" sz="3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kim loại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Đồng (B): </a:t>
            </a:r>
            <a:r>
              <a:rPr lang="en-US" sz="3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cánh đồng</a:t>
            </a:r>
            <a:endParaRPr lang="en-US" sz="3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637" y="1460309"/>
            <a:ext cx="3266364" cy="2897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28" y="4357968"/>
            <a:ext cx="3974908" cy="2500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330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19199" y="1722418"/>
            <a:ext cx="10147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đồng nghĩa là những từ có nghĩa giống nhau  hoặc gần giống nhau.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4251961"/>
            <a:ext cx="28448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39487" y="3118339"/>
            <a:ext cx="74050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từ nhiều nghĩa có thể thuộc vào nhiều nhóm từ đồng nghĩa khác nhau</a:t>
            </a:r>
            <a:r>
              <a:rPr lang="vi-VN" dirty="0"/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1409" y="613178"/>
            <a:ext cx="2887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Ghi </a:t>
            </a:r>
            <a:r>
              <a:rPr lang="vi-VN" sz="4400" b="1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vi-VN" sz="4400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i="1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13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1"/>
          <p:cNvSpPr/>
          <p:nvPr/>
        </p:nvSpPr>
        <p:spPr>
          <a:xfrm>
            <a:off x="3000375" y="2854325"/>
            <a:ext cx="7008141" cy="205777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椭圆 2"/>
          <p:cNvSpPr/>
          <p:nvPr/>
        </p:nvSpPr>
        <p:spPr>
          <a:xfrm>
            <a:off x="5819775" y="1101725"/>
            <a:ext cx="1139035" cy="1139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II</a:t>
            </a:r>
            <a:endParaRPr lang="zh-CN" altLang="en-US" sz="4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3457575" y="2930525"/>
            <a:ext cx="6056815" cy="184665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Các loại </a:t>
            </a:r>
          </a:p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từ đồng nghĩa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Ciel Nabila">
      <a:majorFont>
        <a:latin typeface="iCiel Nabila"/>
        <a:ea typeface=""/>
        <a:cs typeface=""/>
      </a:majorFont>
      <a:minorFont>
        <a:latin typeface="iCiel Nabi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2980</Words>
  <Application>Microsoft Office PowerPoint</Application>
  <PresentationFormat>Custom</PresentationFormat>
  <Paragraphs>430</Paragraphs>
  <Slides>74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90" baseType="lpstr">
      <vt:lpstr>Arial</vt:lpstr>
      <vt:lpstr>站酷快乐体2016修订版</vt:lpstr>
      <vt:lpstr>方正姚体</vt:lpstr>
      <vt:lpstr>Times New Roman</vt:lpstr>
      <vt:lpstr>Calibri</vt:lpstr>
      <vt:lpstr>宋体</vt:lpstr>
      <vt:lpstr>方正清刻本悦宋简体</vt:lpstr>
      <vt:lpstr>汉仪家书简</vt:lpstr>
      <vt:lpstr>微软雅黑</vt:lpstr>
      <vt:lpstr>iCiel Nabila</vt:lpstr>
      <vt:lpstr>Bebas</vt:lpstr>
      <vt:lpstr>iCiel Cucho</vt:lpstr>
      <vt:lpstr>Futura-Condensed-Normal</vt:lpstr>
      <vt:lpstr>Wingdings</vt:lpstr>
      <vt:lpstr>方正舒体</vt:lpstr>
      <vt:lpstr>Office Theme</vt:lpstr>
      <vt:lpstr>Tiết 35+36. Tiếng Việt TỪ ĐỒNG NGHĨA TỪ TRÁI NGHĨA TỪ ĐỒNG 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Windows User</cp:lastModifiedBy>
  <cp:revision>45</cp:revision>
  <dcterms:created xsi:type="dcterms:W3CDTF">2018-08-07T05:25:16Z</dcterms:created>
  <dcterms:modified xsi:type="dcterms:W3CDTF">2021-11-08T00:03:30Z</dcterms:modified>
</cp:coreProperties>
</file>